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0" r:id="rId1"/>
  </p:sldMasterIdLst>
  <p:notesMasterIdLst>
    <p:notesMasterId r:id="rId10"/>
  </p:notesMasterIdLst>
  <p:handoutMasterIdLst>
    <p:handoutMasterId r:id="rId11"/>
  </p:handoutMasterIdLst>
  <p:sldIdLst>
    <p:sldId id="434" r:id="rId2"/>
    <p:sldId id="456" r:id="rId3"/>
    <p:sldId id="442" r:id="rId4"/>
    <p:sldId id="444" r:id="rId5"/>
    <p:sldId id="457" r:id="rId6"/>
    <p:sldId id="401" r:id="rId7"/>
    <p:sldId id="447" r:id="rId8"/>
    <p:sldId id="400" r:id="rId9"/>
  </p:sldIdLst>
  <p:sldSz cx="10440988" cy="7561263"/>
  <p:notesSz cx="9928225" cy="67976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4025" indent="3175" algn="l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1225" indent="3175" algn="l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68425" indent="3175" algn="l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5625" indent="3175" algn="l" rtl="0" eaLnBrk="0" fontAlgn="base" hangingPunct="0">
      <a:spcBef>
        <a:spcPct val="0"/>
      </a:spcBef>
      <a:spcAft>
        <a:spcPct val="0"/>
      </a:spcAft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600" b="1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3">
          <p15:clr>
            <a:srgbClr val="A4A3A4"/>
          </p15:clr>
        </p15:guide>
        <p15:guide id="2" pos="32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Пользователь" initials="П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FF"/>
    <a:srgbClr val="6600CC"/>
    <a:srgbClr val="FFE8D9"/>
    <a:srgbClr val="FF6600"/>
    <a:srgbClr val="FF00FF"/>
    <a:srgbClr val="FFFF00"/>
    <a:srgbClr val="66FF66"/>
    <a:srgbClr val="CC0066"/>
    <a:srgbClr val="0066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7" autoAdjust="0"/>
    <p:restoredTop sz="68535" autoAdjust="0"/>
  </p:normalViewPr>
  <p:slideViewPr>
    <p:cSldViewPr>
      <p:cViewPr varScale="1">
        <p:scale>
          <a:sx n="65" d="100"/>
          <a:sy n="65" d="100"/>
        </p:scale>
        <p:origin x="53" y="278"/>
      </p:cViewPr>
      <p:guideLst>
        <p:guide orient="horz" pos="2383"/>
        <p:guide pos="329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-1998" y="-102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706">
                <a:latin typeface="Arial Black" pitchFamily="34" charset="0"/>
                <a:cs typeface="Times New Roman" pitchFamily="18" charset="0"/>
              </a:defRPr>
            </a:pPr>
            <a:r>
              <a:rPr lang="ru-RU" sz="1706" b="0" i="1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11567,8 </a:t>
            </a:r>
            <a:r>
              <a:rPr lang="ru-RU" sz="1706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тыс. рублей</a:t>
            </a:r>
          </a:p>
        </c:rich>
      </c:tx>
      <c:layout>
        <c:manualLayout>
          <c:xMode val="edge"/>
          <c:yMode val="edge"/>
          <c:x val="0.39324619860493121"/>
          <c:y val="2.0654096943016648E-2"/>
        </c:manualLayout>
      </c:layout>
      <c:overlay val="0"/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0973463600929902E-2"/>
          <c:y val="8.6205546667620009E-2"/>
          <c:w val="0.63638435537243909"/>
          <c:h val="0.8755585546131364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11567,8</c:v>
                </c:pt>
              </c:strCache>
            </c:strRef>
          </c:tx>
          <c:explosion val="18"/>
          <c:dPt>
            <c:idx val="0"/>
            <c:bubble3D val="0"/>
            <c:spPr>
              <a:solidFill>
                <a:schemeClr val="tx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E2E5-4416-A9A0-BA59EAC6BEFC}"/>
              </c:ext>
            </c:extLst>
          </c:dPt>
          <c:dPt>
            <c:idx val="1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3-E2E5-4416-A9A0-BA59EAC6BEFC}"/>
              </c:ext>
            </c:extLst>
          </c:dPt>
          <c:dPt>
            <c:idx val="2"/>
            <c:bubble3D val="0"/>
            <c:spPr>
              <a:solidFill>
                <a:srgbClr val="66FF66"/>
              </a:solidFill>
            </c:spPr>
            <c:extLst>
              <c:ext xmlns:c16="http://schemas.microsoft.com/office/drawing/2014/chart" uri="{C3380CC4-5D6E-409C-BE32-E72D297353CC}">
                <c16:uniqueId val="{00000005-E2E5-4416-A9A0-BA59EAC6BEFC}"/>
              </c:ext>
            </c:extLst>
          </c:dPt>
          <c:dPt>
            <c:idx val="3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7-E2E5-4416-A9A0-BA59EAC6BEFC}"/>
              </c:ext>
            </c:extLst>
          </c:dPt>
          <c:dPt>
            <c:idx val="4"/>
            <c:bubble3D val="0"/>
            <c:spPr>
              <a:gradFill flip="none" rotWithShape="1">
                <a:gsLst>
                  <a:gs pos="0">
                    <a:srgbClr val="FFCCFF">
                      <a:shade val="30000"/>
                      <a:satMod val="115000"/>
                    </a:srgbClr>
                  </a:gs>
                  <a:gs pos="50000">
                    <a:srgbClr val="FFCCFF">
                      <a:shade val="67500"/>
                      <a:satMod val="115000"/>
                    </a:srgbClr>
                  </a:gs>
                  <a:gs pos="100000">
                    <a:srgbClr val="FFCCFF"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9-E2E5-4416-A9A0-BA59EAC6BEFC}"/>
              </c:ext>
            </c:extLst>
          </c:dPt>
          <c:dPt>
            <c:idx val="5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B-E2E5-4416-A9A0-BA59EAC6BEFC}"/>
              </c:ext>
            </c:extLst>
          </c:dPt>
          <c:dLbls>
            <c:dLbl>
              <c:idx val="0"/>
              <c:layout>
                <c:manualLayout>
                  <c:x val="4.1617723293831906E-2"/>
                  <c:y val="-3.62204724409449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337305463306636"/>
                      <c:h val="5.448354143019296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2E5-4416-A9A0-BA59EAC6BEF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НДФЛ - 2286,8</c:v>
                </c:pt>
                <c:pt idx="1">
                  <c:v>Единый сельскохозяйственный налог-2420,9</c:v>
                </c:pt>
                <c:pt idx="2">
                  <c:v>Налог на имущество физических лиц -563,8</c:v>
                </c:pt>
                <c:pt idx="3">
                  <c:v>Земельный налог  -6017,2</c:v>
                </c:pt>
                <c:pt idx="4">
                  <c:v>Государственная пошлина -16,1</c:v>
                </c:pt>
                <c:pt idx="5">
                  <c:v>Реализация имущества- 63,5</c:v>
                </c:pt>
                <c:pt idx="6">
                  <c:v>Возмещение расходов в связи с эксплуатацией имущества-93,7</c:v>
                </c:pt>
                <c:pt idx="7">
                  <c:v>Штрафы - 105,8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0.19800000000000001</c:v>
                </c:pt>
                <c:pt idx="1">
                  <c:v>0.20899999999999999</c:v>
                </c:pt>
                <c:pt idx="2">
                  <c:v>4.9000000000000002E-2</c:v>
                </c:pt>
                <c:pt idx="3">
                  <c:v>0.52</c:v>
                </c:pt>
                <c:pt idx="4">
                  <c:v>1E-3</c:v>
                </c:pt>
                <c:pt idx="5">
                  <c:v>5.0000000000000001E-3</c:v>
                </c:pt>
                <c:pt idx="6">
                  <c:v>8.0000000000000002E-3</c:v>
                </c:pt>
                <c:pt idx="7">
                  <c:v>8.9999999999999993E-3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E2E5-4416-A9A0-BA59EAC6B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037">
          <a:noFill/>
        </a:ln>
      </c:spPr>
    </c:plotArea>
    <c:legend>
      <c:legendPos val="r"/>
      <c:layout>
        <c:manualLayout>
          <c:xMode val="edge"/>
          <c:yMode val="edge"/>
          <c:x val="0.63956778879126996"/>
          <c:y val="8.6393414784559447E-2"/>
          <c:w val="0.32002094734073638"/>
          <c:h val="0.90906629009625783"/>
        </c:manualLayout>
      </c:layout>
      <c:overlay val="0"/>
      <c:txPr>
        <a:bodyPr/>
        <a:lstStyle/>
        <a:p>
          <a:pPr>
            <a:defRPr sz="1000">
              <a:latin typeface="Arial Black" pitchFamily="34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706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706">
                <a:latin typeface="Arial Black" pitchFamily="34" charset="0"/>
                <a:cs typeface="Times New Roman" pitchFamily="18" charset="0"/>
              </a:defRPr>
            </a:pPr>
            <a:r>
              <a:rPr lang="ru-RU" sz="1706" b="0" i="1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7985,9 </a:t>
            </a:r>
            <a:r>
              <a:rPr lang="ru-RU" sz="1706" b="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Times New Roman" pitchFamily="18" charset="0"/>
              </a:rPr>
              <a:t>тыс. рублей</a:t>
            </a:r>
          </a:p>
        </c:rich>
      </c:tx>
      <c:layout>
        <c:manualLayout>
          <c:xMode val="edge"/>
          <c:yMode val="edge"/>
          <c:x val="0.39324619860493121"/>
          <c:y val="2.065409694301664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6.9459419918493958E-3"/>
          <c:y val="9.9826432025168249E-2"/>
          <c:w val="0.5934241692887755"/>
          <c:h val="0.816534651549207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7985,9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B24F-4B2F-B1C2-A91EBD2CA96E}"/>
              </c:ext>
            </c:extLst>
          </c:dPt>
          <c:dPt>
            <c:idx val="1"/>
            <c:invertIfNegative val="0"/>
            <c:bubble3D val="0"/>
            <c:spPr>
              <a:solidFill>
                <a:srgbClr val="0000FF"/>
              </a:solidFill>
            </c:spPr>
            <c:extLst>
              <c:ext xmlns:c16="http://schemas.microsoft.com/office/drawing/2014/chart" uri="{C3380CC4-5D6E-409C-BE32-E72D297353CC}">
                <c16:uniqueId val="{00000003-B24F-4B2F-B1C2-A91EBD2CA96E}"/>
              </c:ext>
            </c:extLst>
          </c:dPt>
          <c:dPt>
            <c:idx val="2"/>
            <c:invertIfNegative val="0"/>
            <c:bubble3D val="0"/>
            <c:spPr>
              <a:solidFill>
                <a:srgbClr val="66FF66"/>
              </a:solidFill>
            </c:spPr>
            <c:extLst>
              <c:ext xmlns:c16="http://schemas.microsoft.com/office/drawing/2014/chart" uri="{C3380CC4-5D6E-409C-BE32-E72D297353CC}">
                <c16:uniqueId val="{00000005-B24F-4B2F-B1C2-A91EBD2CA96E}"/>
              </c:ext>
            </c:extLst>
          </c:dPt>
          <c:dPt>
            <c:idx val="3"/>
            <c:invertIfNegative val="0"/>
            <c:bubble3D val="0"/>
            <c:spPr>
              <a:gradFill flip="none" rotWithShape="1">
                <a:gsLst>
                  <a:gs pos="0">
                    <a:srgbClr val="FFFF00">
                      <a:shade val="30000"/>
                      <a:satMod val="115000"/>
                    </a:srgbClr>
                  </a:gs>
                  <a:gs pos="50000">
                    <a:srgbClr val="FFFF00">
                      <a:shade val="67500"/>
                      <a:satMod val="115000"/>
                    </a:srgbClr>
                  </a:gs>
                  <a:gs pos="100000">
                    <a:srgbClr val="FFFF00">
                      <a:shade val="100000"/>
                      <a:satMod val="115000"/>
                    </a:srgbClr>
                  </a:gs>
                </a:gsLst>
                <a:lin ang="13500000" scaled="1"/>
                <a:tileRect/>
              </a:gradFill>
            </c:spPr>
            <c:extLst>
              <c:ext xmlns:c16="http://schemas.microsoft.com/office/drawing/2014/chart" uri="{C3380CC4-5D6E-409C-BE32-E72D297353CC}">
                <c16:uniqueId val="{00000007-B24F-4B2F-B1C2-A91EBD2CA96E}"/>
              </c:ext>
            </c:extLst>
          </c:dPt>
          <c:dPt>
            <c:idx val="4"/>
            <c:invertIfNegative val="0"/>
            <c:bubble3D val="0"/>
            <c:spPr>
              <a:solidFill>
                <a:srgbClr val="6600CC"/>
              </a:solidFill>
            </c:spPr>
            <c:extLst>
              <c:ext xmlns:c16="http://schemas.microsoft.com/office/drawing/2014/chart" uri="{C3380CC4-5D6E-409C-BE32-E72D297353CC}">
                <c16:uniqueId val="{00000009-B24F-4B2F-B1C2-A91EBD2CA96E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B-B24F-4B2F-B1C2-A91EBD2CA96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aseline="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Дотации на выравнивание- 6089,1</c:v>
                </c:pt>
                <c:pt idx="1">
                  <c:v>Дотация на сбалансированность -468,5</c:v>
                </c:pt>
                <c:pt idx="2">
                  <c:v>Субвенции - 361,8</c:v>
                </c:pt>
                <c:pt idx="3">
                  <c:v>Субсидия на укрепление материальной базы домов культуры -1057,1</c:v>
                </c:pt>
                <c:pt idx="4">
                  <c:v>Иные межбюджетные из районного бюджета- 11,4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0.76200000000000001</c:v>
                </c:pt>
                <c:pt idx="1">
                  <c:v>5.8999999999999997E-2</c:v>
                </c:pt>
                <c:pt idx="2">
                  <c:v>4.4999999999999998E-2</c:v>
                </c:pt>
                <c:pt idx="3">
                  <c:v>0.13200000000000001</c:v>
                </c:pt>
                <c:pt idx="4">
                  <c:v>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24F-4B2F-B1C2-A91EBD2CA9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42733312"/>
        <c:axId val="142735232"/>
      </c:barChart>
      <c:catAx>
        <c:axId val="142733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aseline="0">
                <a:latin typeface="Arial Black" pitchFamily="34" charset="0"/>
              </a:defRPr>
            </a:pPr>
            <a:endParaRPr lang="ru-RU"/>
          </a:p>
        </c:txPr>
        <c:crossAx val="142735232"/>
        <c:crosses val="autoZero"/>
        <c:auto val="1"/>
        <c:lblAlgn val="ctr"/>
        <c:lblOffset val="100"/>
        <c:noMultiLvlLbl val="0"/>
      </c:catAx>
      <c:valAx>
        <c:axId val="14273523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500" baseline="0">
                <a:latin typeface="Arial Black" pitchFamily="34" charset="0"/>
              </a:defRPr>
            </a:pPr>
            <a:endParaRPr lang="ru-RU"/>
          </a:p>
        </c:txPr>
        <c:crossAx val="142733312"/>
        <c:crosses val="autoZero"/>
        <c:crossBetween val="between"/>
      </c:valAx>
    </c:plotArea>
    <c:plotVisOnly val="1"/>
    <c:dispBlanksAs val="zero"/>
    <c:showDLblsOverMax val="0"/>
  </c:chart>
  <c:txPr>
    <a:bodyPr/>
    <a:lstStyle/>
    <a:p>
      <a:pPr>
        <a:defRPr sz="1706"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sideWall>
    <c:backWall>
      <c:thickness val="0"/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945129937218944"/>
          <c:y val="2.6567585961663902E-2"/>
          <c:w val="0.58129175946547895"/>
          <c:h val="0.6898305084745790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Первоначальный план</c:v>
                </c:pt>
              </c:strCache>
            </c:strRef>
          </c:tx>
          <c:spPr>
            <a:gradFill rotWithShape="0">
              <a:gsLst>
                <a:gs pos="0">
                  <a:srgbClr val="00FF00"/>
                </a:gs>
                <a:gs pos="100000">
                  <a:srgbClr val="00FF00">
                    <a:gamma/>
                    <a:tint val="24314"/>
                    <a:invGamma/>
                  </a:srgbClr>
                </a:gs>
              </a:gsLst>
              <a:lin ang="5400000" scaled="1"/>
            </a:gradFill>
            <a:ln w="4837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5.827364108851491E-3"/>
                  <c:y val="0.273339512425648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24-4C98-A830-CFC5B38762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4000" baseline="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Sheet1!$B$2:$B$2</c:f>
              <c:numCache>
                <c:formatCode>#\ ##0.0</c:formatCode>
                <c:ptCount val="1"/>
                <c:pt idx="0">
                  <c:v>17549.7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24-4C98-A830-CFC5B387627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Уточненный план</c:v>
                </c:pt>
              </c:strCache>
            </c:strRef>
          </c:tx>
          <c:spPr>
            <a:gradFill rotWithShape="0">
              <a:gsLst>
                <a:gs pos="0">
                  <a:srgbClr val="3366FF"/>
                </a:gs>
                <a:gs pos="100000">
                  <a:srgbClr val="3366FF">
                    <a:gamma/>
                    <a:tint val="46667"/>
                    <a:invGamma/>
                  </a:srgbClr>
                </a:gs>
              </a:gsLst>
              <a:lin ang="5400000" scaled="1"/>
            </a:gradFill>
            <a:ln w="4837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6510864975079222E-2"/>
                  <c:y val="0.205004634319236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E24-4C98-A830-CFC5B38762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4000" baseline="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Sheet1!$B$3:$B$3</c:f>
              <c:numCache>
                <c:formatCode>#\ ##0.0</c:formatCode>
                <c:ptCount val="1"/>
                <c:pt idx="0">
                  <c:v>19161.900000000001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E24-4C98-A830-CFC5B3876270}"/>
            </c:ext>
          </c:extLst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исполнение за 2024год</c:v>
                </c:pt>
              </c:strCache>
            </c:strRef>
          </c:tx>
          <c:spPr>
            <a:gradFill rotWithShape="0">
              <a:gsLst>
                <a:gs pos="0">
                  <a:srgbClr val="FF99CC"/>
                </a:gs>
                <a:gs pos="100000">
                  <a:srgbClr val="FF99CC">
                    <a:gamma/>
                    <a:tint val="50980"/>
                    <a:invGamma/>
                  </a:srgbClr>
                </a:gs>
              </a:gsLst>
              <a:lin ang="5400000" scaled="1"/>
            </a:gradFill>
            <a:ln w="4837">
              <a:solidFill>
                <a:srgbClr val="000000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 w="4837">
                <a:solidFill>
                  <a:srgbClr val="0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7E24-4C98-A830-CFC5B3876270}"/>
              </c:ext>
            </c:extLst>
          </c:dPt>
          <c:dLbls>
            <c:dLbl>
              <c:idx val="0"/>
              <c:layout>
                <c:manualLayout>
                  <c:x val="2.2338229083930714E-2"/>
                  <c:y val="0.18352795834293531"/>
                </c:manualLayout>
              </c:layout>
              <c:tx>
                <c:rich>
                  <a:bodyPr/>
                  <a:lstStyle/>
                  <a:p>
                    <a:r>
                      <a:rPr lang="en-US" sz="4000" dirty="0"/>
                      <a:t>18896,5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E24-4C98-A830-CFC5B38762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2000" baseline="0">
                    <a:latin typeface="Arial Black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Sheet1!$B$1:$B$1</c:f>
              <c:numCache>
                <c:formatCode>General</c:formatCode>
                <c:ptCount val="1"/>
              </c:numCache>
            </c:numRef>
          </c:cat>
          <c:val>
            <c:numRef>
              <c:f>Sheet1!$B$4:$B$4</c:f>
              <c:numCache>
                <c:formatCode>#\ ##0.0</c:formatCode>
                <c:ptCount val="1"/>
                <c:pt idx="0">
                  <c:v>18896.5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24-4C98-A830-CFC5B38762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cylinder"/>
        <c:axId val="142585856"/>
        <c:axId val="142588928"/>
        <c:axId val="0"/>
      </c:bar3DChart>
      <c:catAx>
        <c:axId val="142585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483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704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42588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42588928"/>
        <c:scaling>
          <c:orientation val="minMax"/>
        </c:scaling>
        <c:delete val="0"/>
        <c:axPos val="l"/>
        <c:majorGridlines>
          <c:spPr>
            <a:ln w="4837">
              <a:solidFill>
                <a:srgbClr val="000000"/>
              </a:solidFill>
              <a:prstDash val="solid"/>
            </a:ln>
          </c:spPr>
        </c:majorGridlines>
        <c:numFmt formatCode="#,##0" sourceLinked="0"/>
        <c:majorTickMark val="out"/>
        <c:minorTickMark val="out"/>
        <c:tickLblPos val="nextTo"/>
        <c:spPr>
          <a:ln w="4837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96" b="1" i="0" u="none" strike="noStrik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42585856"/>
        <c:crosses val="autoZero"/>
        <c:crossBetween val="between"/>
      </c:valAx>
      <c:spPr>
        <a:noFill/>
        <a:ln w="2941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664" b="1" i="0" u="none" strike="noStrike" baseline="0">
          <a:solidFill>
            <a:srgbClr val="000000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18 896,50</c:v>
                </c:pt>
              </c:strCache>
            </c:strRef>
          </c:tx>
          <c:spPr>
            <a:effectLst>
              <a:outerShdw blurRad="50800" dist="38100" dir="5400000" rotWithShape="0">
                <a:srgbClr val="FF00FF">
                  <a:alpha val="35000"/>
                </a:srgbClr>
              </a:outerShdw>
            </a:effectLst>
          </c:spPr>
          <c:dPt>
            <c:idx val="0"/>
            <c:bubble3D val="0"/>
            <c:spPr>
              <a:solidFill>
                <a:srgbClr val="00FF00"/>
              </a:solidFill>
              <a:effectLst>
                <a:outerShdw blurRad="50800" dist="38100" dir="5400000" rotWithShape="0">
                  <a:srgbClr val="FF00FF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84C-479B-B9AC-C53E8DCC6E05}"/>
              </c:ext>
            </c:extLst>
          </c:dPt>
          <c:dPt>
            <c:idx val="1"/>
            <c:bubble3D val="0"/>
            <c:spPr>
              <a:solidFill>
                <a:srgbClr val="00CCFF"/>
              </a:solidFill>
              <a:ln>
                <a:noFill/>
              </a:ln>
              <a:effectLst>
                <a:outerShdw blurRad="50800" dist="38100" dir="5400000" rotWithShape="0">
                  <a:srgbClr val="FF00FF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784C-479B-B9AC-C53E8DCC6E05}"/>
              </c:ext>
            </c:extLst>
          </c:dPt>
          <c:dPt>
            <c:idx val="2"/>
            <c:bubble3D val="0"/>
            <c:spPr>
              <a:solidFill>
                <a:srgbClr val="FF9900"/>
              </a:solidFill>
              <a:ln>
                <a:noFill/>
              </a:ln>
              <a:effectLst>
                <a:outerShdw blurRad="50800" dist="38100" dir="5400000" rotWithShape="0">
                  <a:srgbClr val="FF00FF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784C-479B-B9AC-C53E8DCC6E05}"/>
              </c:ext>
            </c:extLst>
          </c:dPt>
          <c:dPt>
            <c:idx val="3"/>
            <c:bubble3D val="0"/>
            <c:spPr>
              <a:solidFill>
                <a:srgbClr val="660066"/>
              </a:solidFill>
              <a:effectLst>
                <a:outerShdw blurRad="50800" dist="38100" dir="5400000" rotWithShape="0">
                  <a:srgbClr val="FF00FF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84C-479B-B9AC-C53E8DCC6E05}"/>
              </c:ext>
            </c:extLst>
          </c:dPt>
          <c:dPt>
            <c:idx val="4"/>
            <c:bubble3D val="0"/>
            <c:spPr>
              <a:solidFill>
                <a:srgbClr val="FFFF00"/>
              </a:solidFill>
              <a:effectLst>
                <a:outerShdw blurRad="50800" dist="38100" dir="5400000" rotWithShape="0">
                  <a:srgbClr val="FF00FF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84C-479B-B9AC-C53E8DCC6E05}"/>
              </c:ext>
            </c:extLst>
          </c:dPt>
          <c:dPt>
            <c:idx val="5"/>
            <c:bubble3D val="0"/>
            <c:spPr>
              <a:solidFill>
                <a:srgbClr val="0000FF"/>
              </a:solidFill>
              <a:effectLst>
                <a:outerShdw blurRad="50800" dist="38100" dir="5400000" rotWithShape="0">
                  <a:srgbClr val="FF00FF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784C-479B-B9AC-C53E8DCC6E05}"/>
              </c:ext>
            </c:extLst>
          </c:dPt>
          <c:dPt>
            <c:idx val="6"/>
            <c:bubble3D val="0"/>
            <c:spPr>
              <a:solidFill>
                <a:schemeClr val="bg2">
                  <a:lumMod val="50000"/>
                </a:schemeClr>
              </a:solidFill>
              <a:effectLst>
                <a:outerShdw blurRad="50800" dist="38100" dir="5400000" rotWithShape="0">
                  <a:srgbClr val="FF00FF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784C-479B-B9AC-C53E8DCC6E05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E-784C-479B-B9AC-C53E8DCC6E05}"/>
              </c:ext>
            </c:extLst>
          </c:dPt>
          <c:dPt>
            <c:idx val="8"/>
            <c:bubble3D val="0"/>
            <c:spPr>
              <a:solidFill>
                <a:srgbClr val="FF0000"/>
              </a:solidFill>
              <a:effectLst>
                <a:outerShdw blurRad="50800" dist="38100" dir="5400000" rotWithShape="0">
                  <a:srgbClr val="FF00FF">
                    <a:alpha val="35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784C-479B-B9AC-C53E8DCC6E05}"/>
              </c:ext>
            </c:extLst>
          </c:dPt>
          <c:dLbls>
            <c:dLbl>
              <c:idx val="0"/>
              <c:layout>
                <c:manualLayout>
                  <c:x val="-2.3076820521438352E-2"/>
                  <c:y val="-0.116118109827637"/>
                </c:manualLayout>
              </c:layout>
              <c:tx>
                <c:rich>
                  <a:bodyPr/>
                  <a:lstStyle/>
                  <a:p>
                    <a:fld id="{CDF037B2-B64D-4BD1-94C2-455F3B1688BA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84C-479B-B9AC-C53E8DCC6E05}"/>
                </c:ext>
              </c:extLst>
            </c:dLbl>
            <c:dLbl>
              <c:idx val="1"/>
              <c:layout>
                <c:manualLayout>
                  <c:x val="0.21097927378298847"/>
                  <c:y val="-0.10202140955729455"/>
                </c:manualLayout>
              </c:layout>
              <c:tx>
                <c:rich>
                  <a:bodyPr/>
                  <a:lstStyle/>
                  <a:p>
                    <a:fld id="{074B3700-DAB7-4EDB-8F7B-BCDB6019B5E9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784C-479B-B9AC-C53E8DCC6E05}"/>
                </c:ext>
              </c:extLst>
            </c:dLbl>
            <c:dLbl>
              <c:idx val="2"/>
              <c:layout>
                <c:manualLayout>
                  <c:x val="0.17766806778923891"/>
                  <c:y val="-1.2549778439215387E-4"/>
                </c:manualLayout>
              </c:layout>
              <c:tx>
                <c:rich>
                  <a:bodyPr/>
                  <a:lstStyle/>
                  <a:p>
                    <a:fld id="{119EA423-1304-40FC-A2DF-F3EBF86AAAB9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784C-479B-B9AC-C53E8DCC6E05}"/>
                </c:ext>
              </c:extLst>
            </c:dLbl>
            <c:dLbl>
              <c:idx val="3"/>
              <c:layout>
                <c:manualLayout>
                  <c:x val="-3.1418341797221638E-2"/>
                  <c:y val="-5.3697136545070867E-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84C-479B-B9AC-C53E8DCC6E05}"/>
                </c:ext>
              </c:extLst>
            </c:dLbl>
            <c:dLbl>
              <c:idx val="4"/>
              <c:layout>
                <c:manualLayout>
                  <c:x val="-0.13052412236573818"/>
                  <c:y val="-4.1715165122424994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20584409806184"/>
                      <c:h val="9.00498824680921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784C-479B-B9AC-C53E8DCC6E05}"/>
                </c:ext>
              </c:extLst>
            </c:dLbl>
            <c:dLbl>
              <c:idx val="5"/>
              <c:layout>
                <c:manualLayout>
                  <c:x val="-0.12427131446215427"/>
                  <c:y val="-8.2964811382798251E-2"/>
                </c:manualLayout>
              </c:layout>
              <c:tx>
                <c:rich>
                  <a:bodyPr/>
                  <a:lstStyle/>
                  <a:p>
                    <a:fld id="{476C2426-0FDC-48D5-8BBE-A308B5A0F994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784C-479B-B9AC-C53E8DCC6E05}"/>
                </c:ext>
              </c:extLst>
            </c:dLbl>
            <c:dLbl>
              <c:idx val="6"/>
              <c:layout>
                <c:manualLayout>
                  <c:x val="-4.5504961701926236E-2"/>
                  <c:y val="2.2006376348458773E-2"/>
                </c:manualLayout>
              </c:layout>
              <c:tx>
                <c:rich>
                  <a:bodyPr/>
                  <a:lstStyle/>
                  <a:p>
                    <a:fld id="{CE1DF5AC-C4C1-49B5-995A-2F62758E0A3D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784C-479B-B9AC-C53E8DCC6E05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fld id="{45EFBB86-D4D5-47EF-8525-52117B61865E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
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784C-479B-B9AC-C53E8DCC6E05}"/>
                </c:ext>
              </c:extLst>
            </c:dLbl>
            <c:dLbl>
              <c:idx val="8"/>
              <c:layout>
                <c:manualLayout>
                  <c:x val="3.5750690923853114E-2"/>
                  <c:y val="-0.18637647776956784"/>
                </c:manualLayout>
              </c:layout>
              <c:tx>
                <c:rich>
                  <a:bodyPr/>
                  <a:lstStyle/>
                  <a:p>
                    <a:fld id="{4780590E-CBF0-42F6-A3E0-C5CB473A2DAE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0-784C-479B-B9AC-C53E8DCC6E05}"/>
                </c:ext>
              </c:extLst>
            </c:dLbl>
            <c:dLbl>
              <c:idx val="9"/>
              <c:layout>
                <c:manualLayout>
                  <c:x val="-0.12964471305925404"/>
                  <c:y val="-7.1983009224667396E-2"/>
                </c:manualLayout>
              </c:layout>
              <c:tx>
                <c:rich>
                  <a:bodyPr/>
                  <a:lstStyle/>
                  <a:p>
                    <a:fld id="{B7503467-3025-417F-9206-B09DE1BA56B0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
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784C-479B-B9AC-C53E8DCC6E05}"/>
                </c:ext>
              </c:extLst>
            </c:dLbl>
            <c:dLbl>
              <c:idx val="10"/>
              <c:layout>
                <c:manualLayout>
                  <c:x val="-0.13673155940487894"/>
                  <c:y val="-0.1815230125966949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84C-479B-B9AC-C53E8DCC6E05}"/>
                </c:ext>
              </c:extLst>
            </c:dLbl>
            <c:dLbl>
              <c:idx val="11"/>
              <c:layout>
                <c:manualLayout>
                  <c:x val="-6.4984513446053577E-2"/>
                  <c:y val="5.789625593855681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84C-479B-B9AC-C53E8DCC6E05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84C-479B-B9AC-C53E8DCC6E05}"/>
                </c:ext>
              </c:extLst>
            </c:dLbl>
            <c:spPr>
              <a:ln cmpd="sng"/>
            </c:spPr>
            <c:txPr>
              <a:bodyPr/>
              <a:lstStyle/>
              <a:p>
                <a:pPr>
                  <a:defRPr sz="1182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Лист1!$A$2:$A$11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Другие вопросы в области национальной экономики</c:v>
                </c:pt>
                <c:pt idx="4">
                  <c:v>Жилищно-коммунальное хозяйство</c:v>
                </c:pt>
                <c:pt idx="5">
                  <c:v>Повышение квалификации</c:v>
                </c:pt>
                <c:pt idx="6">
                  <c:v>Культура </c:v>
                </c:pt>
                <c:pt idx="7">
                  <c:v>Пенсионное обеспечение</c:v>
                </c:pt>
                <c:pt idx="8">
                  <c:v>Массовый спорт</c:v>
                </c:pt>
                <c:pt idx="9">
                  <c:v>Иные межбюджетные трансферты</c:v>
                </c:pt>
              </c:strCache>
            </c:strRef>
          </c:cat>
          <c:val>
            <c:numRef>
              <c:f>Лист1!$B$2:$B$11</c:f>
              <c:numCache>
                <c:formatCode>0.00%</c:formatCode>
                <c:ptCount val="10"/>
                <c:pt idx="0">
                  <c:v>0.46600000000000003</c:v>
                </c:pt>
                <c:pt idx="1">
                  <c:v>1.9E-2</c:v>
                </c:pt>
                <c:pt idx="2">
                  <c:v>5.0000000000000001E-3</c:v>
                </c:pt>
                <c:pt idx="3">
                  <c:v>4.0000000000000002E-4</c:v>
                </c:pt>
                <c:pt idx="4">
                  <c:v>0.10100000000000001</c:v>
                </c:pt>
                <c:pt idx="5">
                  <c:v>1E-3</c:v>
                </c:pt>
                <c:pt idx="6">
                  <c:v>0.377</c:v>
                </c:pt>
                <c:pt idx="7">
                  <c:v>2.1000000000000001E-2</c:v>
                </c:pt>
                <c:pt idx="8">
                  <c:v>3.0000000000000001E-3</c:v>
                </c:pt>
                <c:pt idx="9">
                  <c:v>6.0000000000000001E-3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784C-479B-B9AC-C53E8DCC6E05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88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00750" cy="341313"/>
          </a:xfrm>
          <a:prstGeom prst="rect">
            <a:avLst/>
          </a:prstGeom>
          <a:noFill/>
          <a:ln>
            <a:noFill/>
          </a:ln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>
            <a:lvl1pPr algn="l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7476" y="1"/>
            <a:ext cx="4300750" cy="341313"/>
          </a:xfrm>
          <a:prstGeom prst="rect">
            <a:avLst/>
          </a:prstGeom>
          <a:noFill/>
          <a:ln>
            <a:noFill/>
          </a:ln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300750" cy="341312"/>
          </a:xfrm>
          <a:prstGeom prst="rect">
            <a:avLst/>
          </a:prstGeom>
          <a:noFill/>
          <a:ln>
            <a:noFill/>
          </a:ln>
        </p:spPr>
        <p:txBody>
          <a:bodyPr vert="horz" wrap="square" lIns="92132" tIns="46065" rIns="92132" bIns="46065" numCol="1" anchor="b" anchorCtr="0" compatLnSpc="1">
            <a:prstTxWarp prst="textNoShape">
              <a:avLst/>
            </a:prstTxWarp>
          </a:bodyPr>
          <a:lstStyle>
            <a:lvl1pPr algn="l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7476" y="6456363"/>
            <a:ext cx="4300750" cy="341312"/>
          </a:xfrm>
          <a:prstGeom prst="rect">
            <a:avLst/>
          </a:prstGeom>
          <a:noFill/>
          <a:ln>
            <a:noFill/>
          </a:ln>
        </p:spPr>
        <p:txBody>
          <a:bodyPr vert="horz" wrap="square" lIns="92132" tIns="46065" rIns="92132" bIns="46065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 i="0"/>
            </a:lvl1pPr>
          </a:lstStyle>
          <a:p>
            <a:pPr>
              <a:defRPr/>
            </a:pPr>
            <a:fld id="{E5AD6556-C39D-499D-A2F8-C77EAD3911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98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303924" cy="341313"/>
          </a:xfrm>
          <a:prstGeom prst="rect">
            <a:avLst/>
          </a:prstGeom>
          <a:noFill/>
          <a:ln>
            <a:noFill/>
          </a:ln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>
            <a:lvl1pPr algn="l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15" y="1"/>
            <a:ext cx="4303924" cy="341313"/>
          </a:xfrm>
          <a:prstGeom prst="rect">
            <a:avLst/>
          </a:prstGeom>
          <a:noFill/>
          <a:ln>
            <a:noFill/>
          </a:ln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05163" y="509588"/>
            <a:ext cx="3517900" cy="25479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458" y="3227388"/>
            <a:ext cx="7941310" cy="3060700"/>
          </a:xfrm>
          <a:prstGeom prst="rect">
            <a:avLst/>
          </a:prstGeom>
          <a:noFill/>
          <a:ln>
            <a:noFill/>
          </a:ln>
        </p:spPr>
        <p:txBody>
          <a:bodyPr vert="horz" wrap="square" lIns="92132" tIns="46065" rIns="92132" bIns="460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4"/>
            <a:ext cx="4303924" cy="339725"/>
          </a:xfrm>
          <a:prstGeom prst="rect">
            <a:avLst/>
          </a:prstGeom>
          <a:noFill/>
          <a:ln>
            <a:noFill/>
          </a:ln>
        </p:spPr>
        <p:txBody>
          <a:bodyPr vert="horz" wrap="square" lIns="92132" tIns="46065" rIns="92132" bIns="46065" numCol="1" anchor="b" anchorCtr="0" compatLnSpc="1">
            <a:prstTxWarp prst="textNoShape">
              <a:avLst/>
            </a:prstTxWarp>
          </a:bodyPr>
          <a:lstStyle>
            <a:lvl1pPr algn="l" defTabSz="920750" eaLnBrk="1" hangingPunct="1">
              <a:defRPr sz="1200" b="0" i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15" y="6456364"/>
            <a:ext cx="4303924" cy="339725"/>
          </a:xfrm>
          <a:prstGeom prst="rect">
            <a:avLst/>
          </a:prstGeom>
          <a:noFill/>
          <a:ln>
            <a:noFill/>
          </a:ln>
        </p:spPr>
        <p:txBody>
          <a:bodyPr vert="horz" wrap="square" lIns="92132" tIns="46065" rIns="92132" bIns="46065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 b="0" i="0"/>
            </a:lvl1pPr>
          </a:lstStyle>
          <a:p>
            <a:pPr>
              <a:defRPr/>
            </a:pPr>
            <a:fld id="{A5852770-862E-4EBD-9446-16BA1D421C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255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40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12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84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562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4630" algn="l" defTabSz="9138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556" algn="l" defTabSz="9138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483" algn="l" defTabSz="9138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406" algn="l" defTabSz="91385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Оптимизация</a:t>
            </a:r>
            <a:r>
              <a:rPr lang="ru-RU" baseline="0" dirty="0"/>
              <a:t> расходов- частичный переход на аукционную систему закупок, заключение энергосервисного контракта.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852770-862E-4EBD-9446-16BA1D421C41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708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205163" y="509588"/>
            <a:ext cx="3517900" cy="2549525"/>
          </a:xfrm>
          <a:ln/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altLang="ru-RU" b="0" i="0" u="none" dirty="0">
              <a:solidFill>
                <a:schemeClr val="bg1"/>
              </a:solidFill>
            </a:endParaRPr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CE7E23D-F322-4161-902A-DD26C445C305}" type="slidenum">
              <a:rPr lang="ru-RU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980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852770-862E-4EBD-9446-16BA1D421C41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5415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852770-862E-4EBD-9446-16BA1D421C41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541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852770-862E-4EBD-9446-16BA1D421C41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130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4263459"/>
            <a:ext cx="10440988" cy="3297804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0440988" cy="4263459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924296"/>
            <a:ext cx="10440988" cy="252042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764295"/>
            <a:ext cx="10440988" cy="562894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2839" y="5570666"/>
            <a:ext cx="6436565" cy="972577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chemeClr val="tx2"/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FB4C93-FDDE-46C8-ABBE-32F7F1E646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3548" y="3453495"/>
            <a:ext cx="8193105" cy="1977050"/>
          </a:xfrm>
          <a:effectLst/>
        </p:spPr>
        <p:txBody>
          <a:bodyPr>
            <a:noAutofit/>
          </a:bodyPr>
          <a:lstStyle>
            <a:lvl1pPr marL="720090" indent="-514350" algn="l">
              <a:defRPr sz="61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75206" y="806534"/>
            <a:ext cx="7308692" cy="383104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AC2B33-D292-47E2-8839-0D4B56003F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17408" y="415128"/>
            <a:ext cx="2349222" cy="577551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95607" y="806534"/>
            <a:ext cx="5514275" cy="539666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90329-3A53-400A-A968-38545950558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C9C6E4-D489-4D73-8B43-B902EA5909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305123" y="806535"/>
            <a:ext cx="7308692" cy="3831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63459"/>
            <a:ext cx="10440988" cy="3297804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0440988" cy="4263459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924296"/>
            <a:ext cx="10440988" cy="252042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764295"/>
            <a:ext cx="10440988" cy="562894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1584" y="2395445"/>
            <a:ext cx="6812980" cy="2671851"/>
          </a:xfrm>
          <a:effectLst/>
        </p:spPr>
        <p:txBody>
          <a:bodyPr anchor="b"/>
          <a:lstStyle>
            <a:lvl1pPr algn="r">
              <a:defRPr sz="52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09301" y="5079995"/>
            <a:ext cx="6817351" cy="921133"/>
          </a:xfrm>
        </p:spPr>
        <p:txBody>
          <a:bodyPr anchor="t"/>
          <a:lstStyle>
            <a:lvl1pPr marL="0" indent="0" algn="r">
              <a:buNone/>
              <a:defRPr sz="2300">
                <a:solidFill>
                  <a:schemeClr val="tx2"/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D1DDF1-43D1-43F6-B664-53E694C280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B1A864-3A9A-415E-BD6F-B521178F419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05122" y="806534"/>
            <a:ext cx="3821402" cy="3831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304022" y="806535"/>
            <a:ext cx="3821402" cy="38310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5123" y="806535"/>
            <a:ext cx="3821402" cy="705367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7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20478" y="1543926"/>
            <a:ext cx="3821402" cy="302450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06477" y="806535"/>
            <a:ext cx="3821402" cy="705367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7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marL="0" lvl="0" indent="0" algn="ctr" defTabSz="1028700" rtl="0" eaLnBrk="1" latinLnBrk="0" hangingPunct="1">
              <a:spcBef>
                <a:spcPct val="20000"/>
              </a:spcBef>
              <a:spcAft>
                <a:spcPts val="338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03877" y="1542498"/>
            <a:ext cx="3821402" cy="302450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4B6B41-C3D3-4E2A-872F-342017863C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C41B72-1A4D-46BB-9D70-4E2B46807C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236B76-FE1A-4581-BDFB-92F787444E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113" y="2436407"/>
            <a:ext cx="4151829" cy="1387547"/>
          </a:xfrm>
          <a:effectLst/>
        </p:spPr>
        <p:txBody>
          <a:bodyPr anchor="b">
            <a:noAutofit/>
          </a:bodyPr>
          <a:lstStyle>
            <a:lvl1pPr marL="257175" indent="-257175" algn="l">
              <a:defRPr sz="32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5061" y="806535"/>
            <a:ext cx="4586870" cy="5396667"/>
          </a:xfrm>
        </p:spPr>
        <p:txBody>
          <a:bodyPr anchor="ctr"/>
          <a:lstStyle>
            <a:lvl1pPr>
              <a:defRPr sz="25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8352" y="3856489"/>
            <a:ext cx="3869309" cy="2358918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33A2A-47BF-4C30-8D1C-3AE86B24DD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263459"/>
            <a:ext cx="10440988" cy="3297804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0440988" cy="4263459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924296"/>
            <a:ext cx="10440988" cy="252042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764295"/>
            <a:ext cx="10440988" cy="562894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09935" y="1260211"/>
            <a:ext cx="4698445" cy="3448551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3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2407" y="1114108"/>
            <a:ext cx="4218088" cy="2384830"/>
          </a:xfrm>
        </p:spPr>
        <p:txBody>
          <a:bodyPr anchor="b"/>
          <a:lstStyle>
            <a:lvl1pPr marL="205740" indent="-205740">
              <a:buFont typeface="Georgia" pitchFamily="18" charset="0"/>
              <a:buChar char="*"/>
              <a:defRPr sz="18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0FD14-8D03-406A-9F69-1BBE186AB87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424" y="4922231"/>
            <a:ext cx="7288981" cy="1260211"/>
          </a:xfrm>
        </p:spPr>
        <p:txBody>
          <a:bodyPr anchor="b">
            <a:noAutofit/>
          </a:bodyPr>
          <a:lstStyle>
            <a:lvl1pPr algn="l">
              <a:defRPr sz="52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628940"/>
            <a:ext cx="10440988" cy="1932323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0440988" cy="562894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4154730"/>
            <a:ext cx="10440988" cy="2520421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764295"/>
            <a:ext cx="10440988" cy="562894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870" tIns="51435" rIns="102870" bIns="51435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47650" y="4820518"/>
            <a:ext cx="7436248" cy="1260211"/>
          </a:xfrm>
          <a:prstGeom prst="rect">
            <a:avLst/>
          </a:prstGeom>
          <a:effectLst/>
        </p:spPr>
        <p:txBody>
          <a:bodyPr vert="horz" lIns="102870" tIns="51435" rIns="102870" bIns="51435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5123" y="807351"/>
            <a:ext cx="7308692" cy="3831040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47667" y="6805137"/>
            <a:ext cx="2871272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2049" y="6805137"/>
            <a:ext cx="3828363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50411" y="6805137"/>
            <a:ext cx="2088198" cy="402567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5BA590E0-6E71-4D0C-9A86-7E9EE791A1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1" r:id="rId1"/>
    <p:sldLayoutId id="2147484242" r:id="rId2"/>
    <p:sldLayoutId id="2147484243" r:id="rId3"/>
    <p:sldLayoutId id="2147484244" r:id="rId4"/>
    <p:sldLayoutId id="2147484245" r:id="rId5"/>
    <p:sldLayoutId id="2147484246" r:id="rId6"/>
    <p:sldLayoutId id="2147484247" r:id="rId7"/>
    <p:sldLayoutId id="2147484248" r:id="rId8"/>
    <p:sldLayoutId id="2147484249" r:id="rId9"/>
    <p:sldLayoutId id="2147484250" r:id="rId10"/>
    <p:sldLayoutId id="2147484251" r:id="rId11"/>
  </p:sldLayoutIdLst>
  <p:txStyles>
    <p:titleStyle>
      <a:lvl1pPr marL="360045" indent="-360045" algn="r" defTabSz="10287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52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05740" algn="l" defTabSz="1028700" rtl="0" eaLnBrk="1" latinLnBrk="0" hangingPunct="1">
        <a:spcBef>
          <a:spcPct val="20000"/>
        </a:spcBef>
        <a:spcAft>
          <a:spcPts val="338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17220" indent="-205740" algn="l" defTabSz="1028700" rtl="0" eaLnBrk="1" latinLnBrk="0" hangingPunct="1">
        <a:spcBef>
          <a:spcPct val="20000"/>
        </a:spcBef>
        <a:spcAft>
          <a:spcPts val="338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25830" indent="-205740" algn="l" defTabSz="1028700" rtl="0" eaLnBrk="1" latinLnBrk="0" hangingPunct="1">
        <a:spcBef>
          <a:spcPct val="20000"/>
        </a:spcBef>
        <a:spcAft>
          <a:spcPts val="338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05740" algn="l" defTabSz="1028700" rtl="0" eaLnBrk="1" latinLnBrk="0" hangingPunct="1">
        <a:spcBef>
          <a:spcPct val="20000"/>
        </a:spcBef>
        <a:spcAft>
          <a:spcPts val="338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63624" indent="-205740" algn="l" defTabSz="1028700" rtl="0" eaLnBrk="1" latinLnBrk="0" hangingPunct="1">
        <a:spcBef>
          <a:spcPct val="20000"/>
        </a:spcBef>
        <a:spcAft>
          <a:spcPts val="338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72234" indent="-205740" algn="l" defTabSz="1028700" rtl="0" eaLnBrk="1" latinLnBrk="0" hangingPunct="1">
        <a:spcBef>
          <a:spcPct val="20000"/>
        </a:spcBef>
        <a:spcAft>
          <a:spcPts val="338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11705" indent="-205740" algn="l" defTabSz="1028700" rtl="0" eaLnBrk="1" latinLnBrk="0" hangingPunct="1">
        <a:spcBef>
          <a:spcPct val="20000"/>
        </a:spcBef>
        <a:spcAft>
          <a:spcPts val="338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205740" algn="l" defTabSz="1028700" rtl="0" eaLnBrk="1" latinLnBrk="0" hangingPunct="1">
        <a:spcBef>
          <a:spcPct val="20000"/>
        </a:spcBef>
        <a:spcAft>
          <a:spcPts val="338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1221" indent="-205740" algn="l" defTabSz="1028700" rtl="0" eaLnBrk="1" latinLnBrk="0" hangingPunct="1">
        <a:spcBef>
          <a:spcPct val="20000"/>
        </a:spcBef>
        <a:spcAft>
          <a:spcPts val="338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450850" y="240771"/>
            <a:ext cx="9537700" cy="667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i="0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ru-RU" sz="1800" i="0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ru-RU" sz="1800" i="0"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ru-RU" sz="1800" i="0">
              <a:latin typeface="Times New Roman" panose="02020603050405020304" pitchFamily="18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179388" y="828675"/>
            <a:ext cx="10082212" cy="4258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2809" tIns="51404" rIns="102809" bIns="51404">
            <a:spAutoFit/>
          </a:bodyPr>
          <a:lstStyle>
            <a:lvl1pPr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ru-RU" sz="5400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ОТЧЕТ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sz="5400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Об исполнении бюджета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sz="5400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  Федоровского сельского поселения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ru-RU" sz="5400" dirty="0">
                <a:ln>
                  <a:solidFill>
                    <a:schemeClr val="bg1"/>
                  </a:solidFill>
                </a:ln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за 2024 год</a:t>
            </a:r>
            <a:endParaRPr lang="ru-RU" sz="5400" b="0" i="0" dirty="0">
              <a:ln>
                <a:solidFill>
                  <a:schemeClr val="bg1"/>
                </a:solidFill>
              </a:ln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20094" y="756295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Arial Black" pitchFamily="34" charset="0"/>
              </a:rPr>
              <a:t>Основные направления деятельности администрации Федоровского сельского поселения в 2024 году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116038" y="2556495"/>
            <a:ext cx="892899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dirty="0">
                <a:latin typeface="Arial Black" pitchFamily="34" charset="0"/>
              </a:rPr>
              <a:t>1. Решение вопросов местного значения и исполнение полномочий, предусмотренных №131-ФЗ от 06.10.2003 г. «Об общих принципах организации местного самоуправления в Российской Федерации» и Уставом муниципального образования «Федоровское сельское поселение».</a:t>
            </a:r>
          </a:p>
          <a:p>
            <a:endParaRPr lang="ru-RU" sz="1800" dirty="0">
              <a:latin typeface="Arial Black" pitchFamily="34" charset="0"/>
            </a:endParaRPr>
          </a:p>
          <a:p>
            <a:r>
              <a:rPr lang="ru-RU" sz="1800" dirty="0">
                <a:latin typeface="Arial Black" pitchFamily="34" charset="0"/>
              </a:rPr>
              <a:t>2. Оптимизация расходования бюджетных средств.</a:t>
            </a:r>
          </a:p>
          <a:p>
            <a:endParaRPr lang="ru-RU" dirty="0">
              <a:latin typeface="Arial Black" pitchFamily="34" charset="0"/>
            </a:endParaRPr>
          </a:p>
          <a:p>
            <a:r>
              <a:rPr lang="ru-RU" sz="1800" dirty="0">
                <a:latin typeface="Arial Black" pitchFamily="34" charset="0"/>
              </a:rPr>
              <a:t>3. Организация благоустройства территории Федоровского сельского поселения.</a:t>
            </a:r>
          </a:p>
          <a:p>
            <a:endParaRPr lang="ru-RU" sz="1800" dirty="0">
              <a:latin typeface="Arial Black" pitchFamily="34" charset="0"/>
            </a:endParaRPr>
          </a:p>
          <a:p>
            <a:r>
              <a:rPr lang="ru-RU" sz="1800" dirty="0">
                <a:latin typeface="Arial Black" pitchFamily="34" charset="0"/>
              </a:rPr>
              <a:t>4. Развитие  и укрепление материально-технической базы домов культуры .</a:t>
            </a:r>
          </a:p>
        </p:txBody>
      </p:sp>
    </p:spTree>
    <p:extLst>
      <p:ext uri="{BB962C8B-B14F-4D97-AF65-F5344CB8AC3E}">
        <p14:creationId xmlns:p14="http://schemas.microsoft.com/office/powerpoint/2010/main" val="671491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 txBox="1">
            <a:spLocks noChangeArrowheads="1"/>
          </p:cNvSpPr>
          <p:nvPr/>
        </p:nvSpPr>
        <p:spPr bwMode="auto">
          <a:xfrm>
            <a:off x="0" y="174625"/>
            <a:ext cx="10440988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2799" tIns="51399" rIns="102799" bIns="51399" anchor="ctr"/>
          <a:lstStyle/>
          <a:p>
            <a:pPr marL="501498" indent="-501498" algn="ctr" eaLnBrk="1" hangingPunct="1">
              <a:lnSpc>
                <a:spcPct val="80000"/>
              </a:lnSpc>
              <a:defRPr/>
            </a:pPr>
            <a:endParaRPr lang="ru-RU" sz="2700" b="0" i="0" kern="0" dirty="0">
              <a:solidFill>
                <a:prstClr val="black"/>
              </a:solidFill>
              <a:latin typeface="Corbel"/>
              <a:cs typeface="Arial" charset="0"/>
            </a:endParaRPr>
          </a:p>
          <a:p>
            <a:pPr marL="501498" indent="-501498" algn="ctr" eaLnBrk="1" hangingPunct="1">
              <a:lnSpc>
                <a:spcPct val="80000"/>
              </a:lnSpc>
              <a:defRPr/>
            </a:pPr>
            <a:endParaRPr lang="ru-RU" sz="2700" b="0" i="0" kern="0" dirty="0">
              <a:solidFill>
                <a:prstClr val="black"/>
              </a:solidFill>
              <a:latin typeface="Corbel"/>
              <a:cs typeface="Arial" charset="0"/>
            </a:endParaRPr>
          </a:p>
          <a:p>
            <a:pPr marL="501498" indent="-501498" algn="ctr" eaLnBrk="1" hangingPunct="1">
              <a:lnSpc>
                <a:spcPct val="80000"/>
              </a:lnSpc>
              <a:defRPr/>
            </a:pPr>
            <a:r>
              <a:rPr lang="ru-RU" sz="2700" i="0" kern="0" dirty="0">
                <a:latin typeface="Arial Black" pitchFamily="34" charset="0"/>
                <a:cs typeface="Arial" charset="0"/>
              </a:rPr>
              <a:t>Основные показатели исполнения бюджета                                  за 2024 го</a:t>
            </a:r>
            <a:r>
              <a:rPr lang="ru-RU" sz="2700" i="0" kern="0" dirty="0">
                <a:latin typeface="Corbel"/>
                <a:cs typeface="Arial" charset="0"/>
              </a:rPr>
              <a:t>д                 </a:t>
            </a:r>
            <a:r>
              <a:rPr lang="ru-RU" sz="1000" kern="0" dirty="0">
                <a:latin typeface="Arial Black" pitchFamily="34" charset="0"/>
                <a:cs typeface="Arial" charset="0"/>
              </a:rPr>
              <a:t>ТЫС. РУБ</a:t>
            </a:r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011292"/>
              </p:ext>
            </p:extLst>
          </p:nvPr>
        </p:nvGraphicFramePr>
        <p:xfrm>
          <a:off x="251942" y="1116335"/>
          <a:ext cx="9865095" cy="3072638"/>
        </p:xfrm>
        <a:graphic>
          <a:graphicData uri="http://schemas.openxmlformats.org/drawingml/2006/table">
            <a:tbl>
              <a:tblPr/>
              <a:tblGrid>
                <a:gridCol w="2756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7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86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8156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Доходная часть бюджета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  <a:alpha val="84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243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Наименование показателя 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Утвержденный план на 2024 год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Фактическое исполнение на 01.01.2025г.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Отклонение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4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700" b="1" i="0" u="none" strike="noStrike" dirty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Общий объем доходов, всего: 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17578,2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19553,7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+1975,5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111,2 %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555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в т.ч. налоговые и неналоговые доходы 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9592,2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11567,8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+1975,6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120,6%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69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в т.ч. безвозмездные поступления 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7986,0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7985,9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-0,1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82213" marR="82213" marT="79406" marB="79406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7026303"/>
              </p:ext>
            </p:extLst>
          </p:nvPr>
        </p:nvGraphicFramePr>
        <p:xfrm>
          <a:off x="179934" y="4428703"/>
          <a:ext cx="9937103" cy="2414444"/>
        </p:xfrm>
        <a:graphic>
          <a:graphicData uri="http://schemas.openxmlformats.org/drawingml/2006/table">
            <a:tbl>
              <a:tblPr/>
              <a:tblGrid>
                <a:gridCol w="288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33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0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3964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Расходная часть бюджета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50000"/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816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Наименование показателя 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Утвержденный план на 2024 год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Фактическое исполнение на 01.01.2025г.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Отклонение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% исполнения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D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Общий объём расходов, всего: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19161,9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18896,5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-265,4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Arial Black" pitchFamily="34" charset="0"/>
                          <a:cs typeface="Times New Roman" pitchFamily="18" charset="0"/>
                        </a:rPr>
                        <a:t>98,6%</a:t>
                      </a:r>
                    </a:p>
                  </a:txBody>
                  <a:tcPr marL="82213" marR="82213" marT="79392" marB="79392" anchor="ctr">
                    <a:lnL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1848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E6419DB-9486-42A9-96A5-E4D02328B009}" type="slidenum">
              <a:rPr lang="en-US" sz="1400" smtClean="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sz="14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3250847"/>
              </p:ext>
            </p:extLst>
          </p:nvPr>
        </p:nvGraphicFramePr>
        <p:xfrm>
          <a:off x="736015" y="1429107"/>
          <a:ext cx="9459912" cy="559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TextBox 7"/>
          <p:cNvSpPr txBox="1">
            <a:spLocks noChangeArrowheads="1"/>
          </p:cNvSpPr>
          <p:nvPr/>
        </p:nvSpPr>
        <p:spPr bwMode="auto">
          <a:xfrm>
            <a:off x="362952" y="263476"/>
            <a:ext cx="9832975" cy="1165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300" i="0" dirty="0">
                <a:latin typeface="Arial Black" pitchFamily="34" charset="0"/>
                <a:cs typeface="Times New Roman" panose="02020603050405020304" pitchFamily="18" charset="0"/>
              </a:rPr>
              <a:t>Структура поступивших налоговых и неналоговых доходов бюджета Федоровского сельского поселения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300" i="0" dirty="0">
                <a:latin typeface="Arial Black" pitchFamily="34" charset="0"/>
                <a:cs typeface="Times New Roman" panose="02020603050405020304" pitchFamily="18" charset="0"/>
              </a:rPr>
              <a:t> в 2024 году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E6419DB-9486-42A9-96A5-E4D02328B009}" type="slidenum">
              <a:rPr lang="en-US" sz="1400" smtClean="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sz="14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3522181"/>
              </p:ext>
            </p:extLst>
          </p:nvPr>
        </p:nvGraphicFramePr>
        <p:xfrm>
          <a:off x="736015" y="1404367"/>
          <a:ext cx="9459912" cy="559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TextBox 7"/>
          <p:cNvSpPr txBox="1">
            <a:spLocks noChangeArrowheads="1"/>
          </p:cNvSpPr>
          <p:nvPr/>
        </p:nvSpPr>
        <p:spPr bwMode="auto">
          <a:xfrm>
            <a:off x="362952" y="263476"/>
            <a:ext cx="9832975" cy="81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300" i="0" dirty="0">
                <a:latin typeface="Arial Black" pitchFamily="34" charset="0"/>
                <a:cs typeface="Times New Roman" panose="02020603050405020304" pitchFamily="18" charset="0"/>
              </a:rPr>
              <a:t>Структура поступивших безвозмездных поступлений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300" i="0" dirty="0">
                <a:latin typeface="Arial Black" pitchFamily="34" charset="0"/>
                <a:cs typeface="Times New Roman" panose="02020603050405020304" pitchFamily="18" charset="0"/>
              </a:rPr>
              <a:t>в 2024 году</a:t>
            </a:r>
          </a:p>
        </p:txBody>
      </p:sp>
    </p:spTree>
    <p:extLst>
      <p:ext uri="{BB962C8B-B14F-4D97-AF65-F5344CB8AC3E}">
        <p14:creationId xmlns:p14="http://schemas.microsoft.com/office/powerpoint/2010/main" val="4110466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83325"/>
              </p:ext>
            </p:extLst>
          </p:nvPr>
        </p:nvGraphicFramePr>
        <p:xfrm>
          <a:off x="683990" y="941389"/>
          <a:ext cx="14156358" cy="6504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11407" y="354012"/>
            <a:ext cx="10440988" cy="657225"/>
          </a:xfrm>
          <a:prstGeom prst="rect">
            <a:avLst/>
          </a:prstGeom>
          <a:noFill/>
          <a:ln>
            <a:noFill/>
          </a:ln>
          <a:effectLst/>
        </p:spPr>
        <p:txBody>
          <a:bodyPr lIns="102809" tIns="51404" rIns="102809" bIns="51404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1435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287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4305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algn="l" defTabSz="1028700" eaLnBrk="0" hangingPunct="0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defTabSz="1028700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ru-RU" sz="1800" i="0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ОСНОВНЫЕ ХАРАКТЕРИСТИКИ РАСХОДОВ</a:t>
            </a:r>
            <a:br>
              <a:rPr lang="ru-RU" sz="1800" i="0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1800" i="0" spc="150" dirty="0">
                <a:ln w="11430"/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 Black" pitchFamily="34" charset="0"/>
              </a:rPr>
              <a:t>МЕСТНОГО БЮДЖЕТА за 2024 год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8755063" y="763588"/>
            <a:ext cx="1400175" cy="657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800" dirty="0">
                <a:latin typeface="Times New Roman" panose="02020603050405020304" pitchFamily="18" charset="0"/>
              </a:rPr>
              <a:t>тыс. рублей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835025" y="7015163"/>
            <a:ext cx="163513" cy="15875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86" tIns="45693" rIns="91386" bIns="45693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090988" y="6988175"/>
            <a:ext cx="165100" cy="15875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86" tIns="45693" rIns="91386" bIns="45693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865938" y="6988175"/>
            <a:ext cx="163512" cy="15875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86" tIns="45693" rIns="91386" bIns="45693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7749722" y="6923542"/>
            <a:ext cx="2628900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400" i="0" dirty="0">
                <a:latin typeface="Verdana" panose="020B0604030504040204" pitchFamily="34" charset="0"/>
                <a:cs typeface="Times New Roman" panose="02020603050405020304" pitchFamily="18" charset="0"/>
              </a:rPr>
              <a:t>Кассовое исполнение</a:t>
            </a:r>
            <a:endParaRPr lang="ru-RU" sz="1400" b="0" i="0" dirty="0">
              <a:latin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4344988" y="6897688"/>
            <a:ext cx="2208212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400" i="0" dirty="0">
                <a:latin typeface="Verdana" panose="020B0604030504040204" pitchFamily="34" charset="0"/>
                <a:cs typeface="Times New Roman" panose="02020603050405020304" pitchFamily="18" charset="0"/>
              </a:rPr>
              <a:t>Уточненный план 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1027113" y="6934200"/>
            <a:ext cx="2714625" cy="31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400" i="0" dirty="0">
                <a:latin typeface="Verdana" panose="020B0604030504040204" pitchFamily="34" charset="0"/>
                <a:cs typeface="Times New Roman" panose="02020603050405020304" pitchFamily="18" charset="0"/>
              </a:rPr>
              <a:t>Первоначальный план</a:t>
            </a:r>
          </a:p>
        </p:txBody>
      </p:sp>
      <p:sp>
        <p:nvSpPr>
          <p:cNvPr id="24586" name="AutoShape 11"/>
          <p:cNvSpPr>
            <a:spLocks noChangeArrowheads="1"/>
          </p:cNvSpPr>
          <p:nvPr/>
        </p:nvSpPr>
        <p:spPr bwMode="auto">
          <a:xfrm>
            <a:off x="3640931" y="6086739"/>
            <a:ext cx="1808163" cy="315913"/>
          </a:xfrm>
          <a:prstGeom prst="curvedUpArrow">
            <a:avLst>
              <a:gd name="adj1" fmla="val 114472"/>
              <a:gd name="adj2" fmla="val 228944"/>
              <a:gd name="adj3" fmla="val 33333"/>
            </a:avLst>
          </a:prstGeom>
          <a:gradFill rotWithShape="1">
            <a:gsLst>
              <a:gs pos="0">
                <a:srgbClr val="008000"/>
              </a:gs>
              <a:gs pos="100000">
                <a:schemeClr val="accent2"/>
              </a:gs>
            </a:gsLst>
            <a:path path="rect">
              <a:fillToRect r="100000" b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86" tIns="45693" rIns="91386" bIns="45693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24587" name="AutoShape 12"/>
          <p:cNvSpPr>
            <a:spLocks noChangeArrowheads="1"/>
          </p:cNvSpPr>
          <p:nvPr/>
        </p:nvSpPr>
        <p:spPr bwMode="auto">
          <a:xfrm rot="10774338" flipV="1">
            <a:off x="5704517" y="6141964"/>
            <a:ext cx="1722437" cy="285750"/>
          </a:xfrm>
          <a:prstGeom prst="curvedUpArrow">
            <a:avLst>
              <a:gd name="adj1" fmla="val 120556"/>
              <a:gd name="adj2" fmla="val 241111"/>
              <a:gd name="adj3" fmla="val 33333"/>
            </a:avLst>
          </a:prstGeom>
          <a:gradFill rotWithShape="1">
            <a:gsLst>
              <a:gs pos="0">
                <a:srgbClr val="FF00FF"/>
              </a:gs>
              <a:gs pos="100000">
                <a:srgbClr val="3399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386" tIns="45693" rIns="91386" bIns="45693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sz="1600">
              <a:latin typeface="Times New Roman" panose="02020603050405020304" pitchFamily="18" charset="0"/>
            </a:endParaRPr>
          </a:p>
        </p:txBody>
      </p:sp>
      <p:sp>
        <p:nvSpPr>
          <p:cNvPr id="24588" name="Text Box 13"/>
          <p:cNvSpPr txBox="1">
            <a:spLocks noChangeArrowheads="1"/>
          </p:cNvSpPr>
          <p:nvPr/>
        </p:nvSpPr>
        <p:spPr bwMode="auto">
          <a:xfrm>
            <a:off x="3532188" y="6434138"/>
            <a:ext cx="1316037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600" i="0" dirty="0">
                <a:latin typeface="Times New Roman" panose="02020603050405020304" pitchFamily="18" charset="0"/>
              </a:rPr>
              <a:t>109,2%</a:t>
            </a:r>
          </a:p>
        </p:txBody>
      </p:sp>
      <p:sp>
        <p:nvSpPr>
          <p:cNvPr id="24589" name="Rectangle 14"/>
          <p:cNvSpPr>
            <a:spLocks noChangeArrowheads="1"/>
          </p:cNvSpPr>
          <p:nvPr/>
        </p:nvSpPr>
        <p:spPr bwMode="auto">
          <a:xfrm flipH="1">
            <a:off x="5672138" y="6434138"/>
            <a:ext cx="1030287" cy="380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ru-RU" sz="1600" i="0" dirty="0">
                <a:latin typeface="Times New Roman" panose="02020603050405020304" pitchFamily="18" charset="0"/>
              </a:rPr>
              <a:t>98,6</a:t>
            </a:r>
            <a:r>
              <a:rPr lang="ru-RU" sz="1800" i="0" dirty="0">
                <a:latin typeface="Arial" panose="020B0604020202020204" pitchFamily="34" charset="0"/>
              </a:rPr>
              <a:t>%</a:t>
            </a:r>
          </a:p>
        </p:txBody>
      </p:sp>
      <p:sp>
        <p:nvSpPr>
          <p:cNvPr id="24590" name="Text Box 18"/>
          <p:cNvSpPr txBox="1">
            <a:spLocks noChangeArrowheads="1"/>
          </p:cNvSpPr>
          <p:nvPr/>
        </p:nvSpPr>
        <p:spPr bwMode="auto">
          <a:xfrm>
            <a:off x="9037638" y="180975"/>
            <a:ext cx="1109662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809" tIns="51404" rIns="102809" bIns="51404">
            <a:spAutoFit/>
          </a:bodyPr>
          <a:lstStyle>
            <a:lvl1pPr defTabSz="1025525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 defTabSz="1025525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 defTabSz="1025525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 defTabSz="1025525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1025525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ru-RU" sz="1600" b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4ABF2D8-9AE3-4861-9A02-0D84CB032204}" type="slidenum">
              <a:rPr lang="en-US" sz="1400" smtClean="0">
                <a:solidFill>
                  <a:srgbClr val="B5A788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sz="1400">
              <a:solidFill>
                <a:srgbClr val="B5A788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8399913"/>
              </p:ext>
            </p:extLst>
          </p:nvPr>
        </p:nvGraphicFramePr>
        <p:xfrm>
          <a:off x="590550" y="1175725"/>
          <a:ext cx="9675813" cy="603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604" name="TextBox 3"/>
          <p:cNvSpPr txBox="1">
            <a:spLocks noChangeArrowheads="1"/>
          </p:cNvSpPr>
          <p:nvPr/>
        </p:nvSpPr>
        <p:spPr bwMode="auto">
          <a:xfrm>
            <a:off x="260350" y="336550"/>
            <a:ext cx="10006013" cy="719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799" tIns="51399" rIns="102799" bIns="51399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i="0" dirty="0">
                <a:latin typeface="Arial Black" pitchFamily="34" charset="0"/>
                <a:cs typeface="Times New Roman" panose="02020603050405020304" pitchFamily="18" charset="0"/>
              </a:rPr>
              <a:t>Структура расходов бюджета Федоровского сельского поселения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000" i="0" dirty="0">
                <a:latin typeface="Arial Black" pitchFamily="34" charset="0"/>
                <a:cs typeface="Times New Roman" panose="02020603050405020304" pitchFamily="18" charset="0"/>
              </a:rPr>
              <a:t>                                         в 2024 году                                     </a:t>
            </a:r>
            <a:r>
              <a:rPr lang="ru-RU" altLang="ru-RU" sz="1600" dirty="0">
                <a:latin typeface="Arial Black" pitchFamily="34" charset="0"/>
                <a:cs typeface="Times New Roman" panose="02020603050405020304" pitchFamily="18" charset="0"/>
              </a:rPr>
              <a:t>тыс. </a:t>
            </a:r>
            <a:r>
              <a:rPr lang="ru-RU" altLang="ru-RU" sz="1600" dirty="0" err="1">
                <a:latin typeface="Arial Black" pitchFamily="34" charset="0"/>
                <a:cs typeface="Times New Roman" panose="02020603050405020304" pitchFamily="18" charset="0"/>
              </a:rPr>
              <a:t>руб</a:t>
            </a:r>
            <a:endParaRPr lang="ru-RU" altLang="ru-RU" sz="1600" dirty="0">
              <a:latin typeface="Arial Black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9" descr="30%"/>
          <p:cNvSpPr>
            <a:spLocks noChangeArrowheads="1"/>
          </p:cNvSpPr>
          <p:nvPr/>
        </p:nvSpPr>
        <p:spPr bwMode="auto">
          <a:xfrm>
            <a:off x="251942" y="2229215"/>
            <a:ext cx="10069983" cy="11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02809" tIns="51404" rIns="102809" bIns="51404" anchor="ctr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"/>
              <a:defRPr sz="34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95000"/>
              <a:buFont typeface="Verdana" panose="020B0604030504040204" pitchFamily="34" charset="0"/>
              <a:buChar char="›"/>
              <a:defRPr sz="29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7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AA4D6"/>
              </a:buClr>
              <a:buFont typeface="Wingdings 2" panose="05020102010507070707" pitchFamily="18" charset="2"/>
              <a:buChar char=""/>
              <a:defRPr sz="21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ru-RU" sz="6600" dirty="0">
                <a:latin typeface="Times New Roman" panose="02020603050405020304" pitchFamily="18" charset="0"/>
              </a:rPr>
              <a:t>Благодарю</a:t>
            </a:r>
            <a:r>
              <a:rPr lang="ru-RU" sz="6600" dirty="0">
                <a:solidFill>
                  <a:srgbClr val="FFFF00"/>
                </a:solidFill>
                <a:latin typeface="Times New Roman" panose="02020603050405020304" pitchFamily="18" charset="0"/>
              </a:rPr>
              <a:t> </a:t>
            </a:r>
            <a:r>
              <a:rPr lang="ru-RU" sz="6600" dirty="0">
                <a:latin typeface="Times New Roman" panose="02020603050405020304" pitchFamily="18" charset="0"/>
              </a:rPr>
              <a:t>за внимание!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Воздушный поток">
    <a:dk1>
      <a:sysClr val="windowText" lastClr="000000"/>
    </a:dk1>
    <a:lt1>
      <a:sysClr val="window" lastClr="FFFFFF"/>
    </a:lt1>
    <a:dk2>
      <a:srgbClr val="212745"/>
    </a:dk2>
    <a:lt2>
      <a:srgbClr val="B4DCFA"/>
    </a:lt2>
    <a:accent1>
      <a:srgbClr val="4E67C8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6C7AA"/>
    </a:hlink>
    <a:folHlink>
      <a:srgbClr val="59A8D1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13760</TotalTime>
  <Words>295</Words>
  <Application>Microsoft Office PowerPoint</Application>
  <PresentationFormat>Произвольный</PresentationFormat>
  <Paragraphs>103</Paragraphs>
  <Slides>8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Corbel</vt:lpstr>
      <vt:lpstr>Georgia</vt:lpstr>
      <vt:lpstr>Times New Roman</vt:lpstr>
      <vt:lpstr>Verdana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mfsk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krkokv</dc:creator>
  <cp:lastModifiedBy>Admin</cp:lastModifiedBy>
  <cp:revision>955</cp:revision>
  <cp:lastPrinted>2020-06-01T05:59:21Z</cp:lastPrinted>
  <dcterms:created xsi:type="dcterms:W3CDTF">2006-03-13T15:04:37Z</dcterms:created>
  <dcterms:modified xsi:type="dcterms:W3CDTF">2025-02-12T06:01:34Z</dcterms:modified>
</cp:coreProperties>
</file>