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8" r:id="rId4"/>
    <p:sldId id="260" r:id="rId5"/>
    <p:sldId id="270" r:id="rId6"/>
    <p:sldId id="266" r:id="rId7"/>
    <p:sldId id="261" r:id="rId8"/>
    <p:sldId id="269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>
        <p:scale>
          <a:sx n="90" d="100"/>
          <a:sy n="90" d="100"/>
        </p:scale>
        <p:origin x="-77" y="-8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2025 год-16247,0</c:v>
                </c:pt>
                <c:pt idx="1">
                  <c:v>Проект 2026 год-15689,4</c:v>
                </c:pt>
                <c:pt idx="2">
                  <c:v>Проект 2027 год-14764,7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9823</c:v>
                </c:pt>
                <c:pt idx="1">
                  <c:v>10686.2</c:v>
                </c:pt>
                <c:pt idx="2" formatCode="General">
                  <c:v>11606.4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B-4457-9179-704F16BC65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2025 год-16247,0</c:v>
                </c:pt>
                <c:pt idx="1">
                  <c:v>Проект 2026 год-15689,4</c:v>
                </c:pt>
                <c:pt idx="2">
                  <c:v>Проект 2027 год-14764,7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6424</c:v>
                </c:pt>
                <c:pt idx="1">
                  <c:v>5003.2</c:v>
                </c:pt>
                <c:pt idx="2">
                  <c:v>3158.3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B-4457-9179-704F16BC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90336"/>
        <c:axId val="47796224"/>
      </c:barChart>
      <c:catAx>
        <c:axId val="4779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796224"/>
        <c:crosses val="autoZero"/>
        <c:auto val="1"/>
        <c:lblAlgn val="ctr"/>
        <c:lblOffset val="100"/>
        <c:noMultiLvlLbl val="0"/>
      </c:catAx>
      <c:valAx>
        <c:axId val="477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0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1353247034E-2"/>
          <c:w val="0.96711758957102689"/>
          <c:h val="0.734042696085384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5-4FD4-9FB4-3DD48F829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9294.2000000000007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FD4-9FB4-3DD48F829D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9091.1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5-4FD4-9FB4-3DD48F829D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10602.2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5-4FD4-9FB4-3DD48F829D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9592.2000000000007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5-4FD4-9FB4-3DD48F829D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Проект 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5-4FD4-9FB4-3DD48F829D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Проект 2026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10686.2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5-4FD4-9FB4-3DD48F829D9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Проект 2027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11606.4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94-43FA-A826-5ABADDB66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39616"/>
        <c:axId val="83853696"/>
        <c:axId val="83826432"/>
      </c:bar3DChart>
      <c:catAx>
        <c:axId val="83839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3853696"/>
        <c:crosses val="autoZero"/>
        <c:auto val="1"/>
        <c:lblAlgn val="ctr"/>
        <c:lblOffset val="100"/>
        <c:noMultiLvlLbl val="0"/>
      </c:catAx>
      <c:valAx>
        <c:axId val="838536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83839616"/>
        <c:crosses val="autoZero"/>
        <c:crossBetween val="between"/>
      </c:valAx>
      <c:serAx>
        <c:axId val="83826432"/>
        <c:scaling>
          <c:orientation val="minMax"/>
        </c:scaling>
        <c:delete val="1"/>
        <c:axPos val="b"/>
        <c:majorTickMark val="out"/>
        <c:minorTickMark val="none"/>
        <c:tickLblPos val="none"/>
        <c:crossAx val="83853696"/>
        <c:crosses val="autoZero"/>
      </c:serAx>
    </c:plotArea>
    <c:legend>
      <c:legendPos val="b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8"/>
          <c:dLbls>
            <c:dLbl>
              <c:idx val="0"/>
              <c:layout>
                <c:manualLayout>
                  <c:x val="-9.279223777583355E-2"/>
                  <c:y val="-6.3575888828181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336-445D-9554-C80EB63F699B}"/>
                </c:ext>
              </c:extLst>
            </c:dLbl>
            <c:dLbl>
              <c:idx val="1"/>
              <c:layout>
                <c:manualLayout>
                  <c:x val="9.513949645183253E-3"/>
                  <c:y val="-0.345378862013810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6-445D-9554-C80EB63F699B}"/>
                </c:ext>
              </c:extLst>
            </c:dLbl>
            <c:dLbl>
              <c:idx val="2"/>
              <c:layout>
                <c:manualLayout>
                  <c:x val="-9.5709025955089025E-2"/>
                  <c:y val="-0.11071201373363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336-445D-9554-C80EB63F699B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4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6-445D-9554-C80EB63F699B}"/>
                </c:ext>
              </c:extLst>
            </c:dLbl>
            <c:dLbl>
              <c:idx val="4"/>
              <c:layout>
                <c:manualLayout>
                  <c:x val="-6.026981870321764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6-445D-9554-C80EB63F699B}"/>
                </c:ext>
              </c:extLst>
            </c:dLbl>
            <c:dLbl>
              <c:idx val="5"/>
              <c:layout>
                <c:manualLayout>
                  <c:x val="0.12191358024691357"/>
                  <c:y val="-0.175161283449479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97530864197528"/>
                      <c:h val="0.244452671164391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336-445D-9554-C80EB63F699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  <c:pt idx="5">
                  <c:v>Доходы от оказания платных услуг и компенсации затрат государства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2140.3000000000002</c:v>
                </c:pt>
                <c:pt idx="1">
                  <c:v>1954</c:v>
                </c:pt>
                <c:pt idx="2">
                  <c:v>5585.1</c:v>
                </c:pt>
                <c:pt idx="3">
                  <c:v>18</c:v>
                </c:pt>
                <c:pt idx="4">
                  <c:v>0.5</c:v>
                </c:pt>
                <c:pt idx="5">
                  <c:v>125.1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6-445D-9554-C80EB63F6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68"/>
          <c:h val="0.72145218513732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16447,3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38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B-4B7C-888E-01D2E3B4FB14}"/>
                </c:ext>
              </c:extLst>
            </c:dLbl>
            <c:dLbl>
              <c:idx val="2"/>
              <c:layout>
                <c:manualLayout>
                  <c:x val="9.1435731766520173E-2"/>
                  <c:y val="8.2637730025432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761776698824097E-2"/>
                      <c:h val="7.95275795914275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CB-4B7C-888E-01D2E3B4FB14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B-4B7C-888E-01D2E3B4FB14}"/>
                </c:ext>
              </c:extLst>
            </c:dLbl>
            <c:dLbl>
              <c:idx val="4"/>
              <c:layout>
                <c:manualLayout>
                  <c:x val="-4.6504302552241673E-2"/>
                  <c:y val="-6.8908332678482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B8-481F-86FA-16624E27344F}"/>
                </c:ext>
              </c:extLst>
            </c:dLbl>
            <c:dLbl>
              <c:idx val="5"/>
              <c:layout>
                <c:manualLayout>
                  <c:x val="1.5796855904899457E-4"/>
                  <c:y val="-8.87796003696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B-4B7C-888E-01D2E3B4FB14}"/>
                </c:ext>
              </c:extLst>
            </c:dLbl>
            <c:dLbl>
              <c:idx val="6"/>
              <c:layout>
                <c:manualLayout>
                  <c:x val="-9.2592592592593073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B-4B7C-888E-01D2E3B4FB14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B-4B7C-888E-01D2E3B4FB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Жилищно-коммунальное хозяйство </c:v>
                </c:pt>
                <c:pt idx="5">
                  <c:v>Образование </c:v>
                </c:pt>
                <c:pt idx="6">
                  <c:v>Культура, кинематография</c:v>
                </c:pt>
                <c:pt idx="7">
                  <c:v>Социальная политика </c:v>
                </c:pt>
                <c:pt idx="8">
                  <c:v>Физическая культура и спорт </c:v>
                </c:pt>
                <c:pt idx="9">
                  <c:v>Межбюджетные трансферты 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0.50600000000000001</c:v>
                </c:pt>
                <c:pt idx="1">
                  <c:v>2.5000000000000001E-2</c:v>
                </c:pt>
                <c:pt idx="2">
                  <c:v>5.0000000000000001E-3</c:v>
                </c:pt>
                <c:pt idx="3" formatCode="0.00%">
                  <c:v>4.0000000000000002E-4</c:v>
                </c:pt>
                <c:pt idx="4">
                  <c:v>0.113</c:v>
                </c:pt>
                <c:pt idx="5">
                  <c:v>1E-3</c:v>
                </c:pt>
                <c:pt idx="6">
                  <c:v>0.315</c:v>
                </c:pt>
                <c:pt idx="7">
                  <c:v>2.3E-2</c:v>
                </c:pt>
                <c:pt idx="8">
                  <c:v>4.0000000000000001E-3</c:v>
                </c:pt>
                <c:pt idx="9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CB-4B7C-888E-01D2E3B4F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69536718142426"/>
          <c:y val="0"/>
          <c:w val="0.38330463281857574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1400" b="1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11,0%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50,5%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31,5%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0,03%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2,3%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</a:t>
          </a:r>
          <a:r>
            <a:rPr lang="ru-RU" sz="1400" b="1">
              <a:solidFill>
                <a:schemeClr val="tx1"/>
              </a:solidFill>
            </a:rPr>
            <a:t>спорта 0,4%</a:t>
          </a:r>
          <a:endParaRPr lang="ru-RU" sz="1400" b="1" dirty="0">
            <a:solidFill>
              <a:schemeClr val="tx1"/>
            </a:solidFill>
          </a:endParaRP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0,2%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0,5%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CC22DF10-46A9-499E-BD60-FE19A9E77E4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Формирование современной городской среды  0,4%</a:t>
          </a:r>
        </a:p>
      </dgm:t>
    </dgm:pt>
    <dgm:pt modelId="{D1C08AEE-F531-4C27-8654-8369491A9E9E}" type="parTrans" cxnId="{6CEFEB06-8F7C-4CC7-8C4B-5805219F8632}">
      <dgm:prSet/>
      <dgm:spPr/>
      <dgm:t>
        <a:bodyPr/>
        <a:lstStyle/>
        <a:p>
          <a:endParaRPr lang="ru-RU"/>
        </a:p>
      </dgm:t>
    </dgm:pt>
    <dgm:pt modelId="{CBFD8D71-AC00-4811-9F09-606760007E39}" type="sibTrans" cxnId="{6CEFEB06-8F7C-4CC7-8C4B-5805219F8632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10" custScaleY="123271" custLinFactNeighborX="-13851" custLinFactNeighborY="-39901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0" custScaleX="89081" custScaleY="141468" custLinFactNeighborX="-6299" custLinFactNeighborY="2775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0" custScaleX="98323" custScaleY="131536" custLinFactNeighborX="3270" custLinFactNeighborY="-2191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10" custScaleY="135044" custLinFactNeighborX="-599" custLinFactNeighborY="-25452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10" custScaleX="96003" custScaleY="126453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10" custScaleY="91594" custLinFactNeighborX="-2181" custLinFactNeighborY="5978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10" custScaleY="100353" custLinFactNeighborX="3408" custLinFactNeighborY="20021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10" custScaleY="114394" custLinFactNeighborX="-801" custLinFactNeighborY="-7715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10" custScaleY="96234" custLinFactNeighborX="-1603" custLinFactNeighborY="-4667">
        <dgm:presLayoutVars>
          <dgm:bulletEnabled val="1"/>
        </dgm:presLayoutVars>
      </dgm:prSet>
      <dgm:spPr/>
    </dgm:pt>
    <dgm:pt modelId="{258F4F98-83F8-4D5D-8001-6686894B66DC}" type="pres">
      <dgm:prSet presAssocID="{495A0B80-332A-4BA5-A497-1F937BBA1055}" presName="sibTrans" presStyleCnt="0"/>
      <dgm:spPr/>
    </dgm:pt>
    <dgm:pt modelId="{49127C9C-A7B6-4350-976A-F93528F94DFD}" type="pres">
      <dgm:prSet presAssocID="{CC22DF10-46A9-499E-BD60-FE19A9E77E43}" presName="node" presStyleLbl="node1" presStyleIdx="9" presStyleCnt="10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6CEFEB06-8F7C-4CC7-8C4B-5805219F8632}" srcId="{CD886DFB-6E1E-4984-A360-76988BBFC6F3}" destId="{CC22DF10-46A9-499E-BD60-FE19A9E77E43}" srcOrd="9" destOrd="0" parTransId="{D1C08AEE-F531-4C27-8654-8369491A9E9E}" sibTransId="{CBFD8D71-AC00-4811-9F09-606760007E39}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C18B50A7-C82C-4B85-B8CE-781DE5F8902F}" type="presOf" srcId="{CC22DF10-46A9-499E-BD60-FE19A9E77E43}" destId="{49127C9C-A7B6-4350-976A-F93528F94DFD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  <dgm:cxn modelId="{3E393583-0423-4D14-A061-15CAA0C5E9EC}" type="presParOf" srcId="{54F473C4-1B99-43B8-A9F2-272FC12CE231}" destId="{258F4F98-83F8-4D5D-8001-6686894B66DC}" srcOrd="17" destOrd="0" presId="urn:microsoft.com/office/officeart/2005/8/layout/default"/>
    <dgm:cxn modelId="{6A48E732-D735-4C72-91F9-1F6B23962907}" type="presParOf" srcId="{54F473C4-1B99-43B8-A9F2-272FC12CE231}" destId="{49127C9C-A7B6-4350-976A-F93528F94DF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0"/>
          <a:ext cx="1910729" cy="1413225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11,0%</a:t>
          </a:r>
        </a:p>
      </dsp:txBody>
      <dsp:txXfrm>
        <a:off x="0" y="0"/>
        <a:ext cx="1910729" cy="1413225"/>
      </dsp:txXfrm>
    </dsp:sp>
    <dsp:sp modelId="{A2737CE1-B4A6-4505-9B6A-820A076BDEDF}">
      <dsp:nvSpPr>
        <dsp:cNvPr id="0" name=""/>
        <dsp:cNvSpPr/>
      </dsp:nvSpPr>
      <dsp:spPr>
        <a:xfrm>
          <a:off x="2108514" y="288031"/>
          <a:ext cx="1702097" cy="1621842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50,5%</a:t>
          </a:r>
        </a:p>
      </dsp:txBody>
      <dsp:txXfrm>
        <a:off x="2108514" y="288031"/>
        <a:ext cx="1702097" cy="1621842"/>
      </dsp:txXfrm>
    </dsp:sp>
    <dsp:sp modelId="{93F49E74-890F-476D-86AD-E56B1DCA784F}">
      <dsp:nvSpPr>
        <dsp:cNvPr id="0" name=""/>
        <dsp:cNvSpPr/>
      </dsp:nvSpPr>
      <dsp:spPr>
        <a:xfrm>
          <a:off x="4184522" y="288031"/>
          <a:ext cx="1878686" cy="1507978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31,5%</a:t>
          </a:r>
        </a:p>
      </dsp:txBody>
      <dsp:txXfrm>
        <a:off x="4184522" y="288031"/>
        <a:ext cx="1878686" cy="1507978"/>
      </dsp:txXfrm>
    </dsp:sp>
    <dsp:sp modelId="{9E9D8959-5CEE-466A-8073-81C716170134}">
      <dsp:nvSpPr>
        <dsp:cNvPr id="0" name=""/>
        <dsp:cNvSpPr/>
      </dsp:nvSpPr>
      <dsp:spPr>
        <a:xfrm>
          <a:off x="6180356" y="1250"/>
          <a:ext cx="1910729" cy="154819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2,3%</a:t>
          </a:r>
        </a:p>
      </dsp:txBody>
      <dsp:txXfrm>
        <a:off x="6180356" y="1250"/>
        <a:ext cx="1910729" cy="1548195"/>
      </dsp:txXfrm>
    </dsp:sp>
    <dsp:sp modelId="{F9D0EB2D-A0E3-4B33-970B-5A66CAA6BCCE}">
      <dsp:nvSpPr>
        <dsp:cNvPr id="0" name=""/>
        <dsp:cNvSpPr/>
      </dsp:nvSpPr>
      <dsp:spPr>
        <a:xfrm>
          <a:off x="44916" y="2069133"/>
          <a:ext cx="1834358" cy="144970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0,1%</a:t>
          </a:r>
        </a:p>
      </dsp:txBody>
      <dsp:txXfrm>
        <a:off x="44916" y="2069133"/>
        <a:ext cx="1834358" cy="1449705"/>
      </dsp:txXfrm>
    </dsp:sp>
    <dsp:sp modelId="{925B002A-1B2E-47AA-B3B8-8F55826DB6F5}">
      <dsp:nvSpPr>
        <dsp:cNvPr id="0" name=""/>
        <dsp:cNvSpPr/>
      </dsp:nvSpPr>
      <dsp:spPr>
        <a:xfrm>
          <a:off x="2028674" y="2337486"/>
          <a:ext cx="1910729" cy="105006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</a:t>
          </a:r>
          <a:r>
            <a:rPr lang="ru-RU" sz="1400" b="1" kern="1200">
              <a:solidFill>
                <a:schemeClr val="tx1"/>
              </a:solidFill>
            </a:rPr>
            <a:t>спорта 0,4%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028674" y="2337486"/>
        <a:ext cx="1910729" cy="1050068"/>
      </dsp:txXfrm>
    </dsp:sp>
    <dsp:sp modelId="{0D53A4B0-76EC-4FF6-9751-4FB0941B3F10}">
      <dsp:nvSpPr>
        <dsp:cNvPr id="0" name=""/>
        <dsp:cNvSpPr/>
      </dsp:nvSpPr>
      <dsp:spPr>
        <a:xfrm>
          <a:off x="4237268" y="2448272"/>
          <a:ext cx="1910729" cy="115048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0,2%</a:t>
          </a:r>
        </a:p>
      </dsp:txBody>
      <dsp:txXfrm>
        <a:off x="4237268" y="2448272"/>
        <a:ext cx="1910729" cy="1150484"/>
      </dsp:txXfrm>
    </dsp:sp>
    <dsp:sp modelId="{FD05BF3B-C0F9-41D9-8A09-7FE5E796C1DE}">
      <dsp:nvSpPr>
        <dsp:cNvPr id="0" name=""/>
        <dsp:cNvSpPr/>
      </dsp:nvSpPr>
      <dsp:spPr>
        <a:xfrm>
          <a:off x="6258648" y="2049810"/>
          <a:ext cx="1910729" cy="131145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0,5%</a:t>
          </a:r>
        </a:p>
      </dsp:txBody>
      <dsp:txXfrm>
        <a:off x="6258648" y="2049810"/>
        <a:ext cx="1910729" cy="1311456"/>
      </dsp:txXfrm>
    </dsp:sp>
    <dsp:sp modelId="{9B681B62-F505-49BD-9ADA-37170400D53A}">
      <dsp:nvSpPr>
        <dsp:cNvPr id="0" name=""/>
        <dsp:cNvSpPr/>
      </dsp:nvSpPr>
      <dsp:spPr>
        <a:xfrm>
          <a:off x="2077904" y="3677995"/>
          <a:ext cx="1910729" cy="110326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0,03%</a:t>
          </a:r>
        </a:p>
      </dsp:txBody>
      <dsp:txXfrm>
        <a:off x="2077904" y="3677995"/>
        <a:ext cx="1910729" cy="1103263"/>
      </dsp:txXfrm>
    </dsp:sp>
    <dsp:sp modelId="{49127C9C-A7B6-4350-976A-F93528F94DFD}">
      <dsp:nvSpPr>
        <dsp:cNvPr id="0" name=""/>
        <dsp:cNvSpPr/>
      </dsp:nvSpPr>
      <dsp:spPr>
        <a:xfrm>
          <a:off x="4210336" y="3709912"/>
          <a:ext cx="1910729" cy="1146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Формирование современной городской среды  0,4%</a:t>
          </a:r>
        </a:p>
      </dsp:txBody>
      <dsp:txXfrm>
        <a:off x="4210336" y="3709912"/>
        <a:ext cx="1910729" cy="1146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ПРОЕКТ БЮДЖЕТА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2025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7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2025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853842"/>
              </p:ext>
            </p:extLst>
          </p:nvPr>
        </p:nvGraphicFramePr>
        <p:xfrm>
          <a:off x="387477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BE9C94-AD6B-4438-80AE-636F11E4CBA8}"/>
              </a:ext>
            </a:extLst>
          </p:cNvPr>
          <p:cNvSpPr txBox="1"/>
          <p:nvPr/>
        </p:nvSpPr>
        <p:spPr>
          <a:xfrm>
            <a:off x="5580112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составления проекта решения о бюджете поселения на 2025 год и на плановый период 2026 и 2027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подходы формирования и исполнения бюджета поселения  в предстоящем трехлетнем цикле сохранят механизмы эффективного расходования бюджетных средств, оптимизации и переформатирования расходов местного бюджета.</a:t>
            </a: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Параметры бюджета поселения на 2025 год и на плановый период 2026 и 2027 годов сформированы на основе второго (базового) варианта прогноза социально-экономического развития Федоровского сельского поселения на 2025 – 2027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годы с учетом предусмотренных основных показателей развития экономики.</a:t>
            </a: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Продолжится соблюдение требований бюджетного законодательства, предельного уровня муниципального долга и бюджетного дефицита, недопущение образования кредиторской задолженности.</a:t>
            </a:r>
          </a:p>
          <a:p>
            <a:pPr algn="just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Уточнение параметров ко 2 чтению будет осуществляться с учетом рассмотрения проекта областного бюджета и проекта бюджета Неклиновского района на 2025-2027 годы.</a:t>
            </a:r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Основа формирования проекта бюджета Федоровского сельского поселения на 2024 год и на плановый период 2025 и 2026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/>
          </a:p>
          <a:p>
            <a:pPr algn="just"/>
            <a:r>
              <a:rPr lang="ru-RU" sz="3000" b="1" dirty="0"/>
              <a:t>Основные направления бюджетной и налоговой политики Федоровского сельского поселения на 2024-2026 годы (Постановление Администрации от 20.10.2023 № 83)</a:t>
            </a:r>
          </a:p>
          <a:p>
            <a:pPr algn="just"/>
            <a:r>
              <a:rPr lang="ru-RU" sz="3000" b="1" dirty="0"/>
              <a:t>Проект областного закона «Об областном бюджете на 2024 год и на плановый период 2025 и 2026 годов»</a:t>
            </a:r>
          </a:p>
          <a:p>
            <a:pPr algn="just"/>
            <a:r>
              <a:rPr lang="ru-RU" sz="3000" b="1" dirty="0"/>
              <a:t>Прогноз социально-экономического развития Федоровского сельского поселения на 2024-2026 годы</a:t>
            </a:r>
          </a:p>
          <a:p>
            <a:pPr algn="just"/>
            <a:r>
              <a:rPr lang="ru-RU" sz="3000" b="1" dirty="0"/>
              <a:t>Муниципальные программы Федоровского сельского поселения</a:t>
            </a:r>
          </a:p>
          <a:p>
            <a:pPr>
              <a:buNone/>
            </a:pPr>
            <a:r>
              <a:rPr lang="ru-RU" b="1" dirty="0"/>
              <a:t>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Прогноз основных характеристик бюджета Федоровского сельского поселения на 2025 год и на плановый период 2026 и 2027 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895349"/>
              </p:ext>
            </p:extLst>
          </p:nvPr>
        </p:nvGraphicFramePr>
        <p:xfrm>
          <a:off x="395536" y="2060848"/>
          <a:ext cx="829126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38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2025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 202</a:t>
                      </a:r>
                      <a:r>
                        <a:rPr lang="ru-RU" baseline="0" dirty="0"/>
                        <a:t>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 бюджета на 2027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16247,0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15689,4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14764,7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9823,0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10686,2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11606,4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6424,0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5003,2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3158,3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16247,0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15689,4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14764,7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3. Дефицит, </a:t>
                      </a:r>
                      <a:r>
                        <a:rPr lang="ru-RU" dirty="0" err="1"/>
                        <a:t>профицит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2025-2027 годах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5041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567128"/>
              </p:ext>
            </p:extLst>
          </p:nvPr>
        </p:nvGraphicFramePr>
        <p:xfrm>
          <a:off x="467544" y="1412776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99783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на 2025  год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Безвозмездные поступления из областного бюджета (тыс.рублей)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781999"/>
              </p:ext>
            </p:extLst>
          </p:nvPr>
        </p:nvGraphicFramePr>
        <p:xfrm>
          <a:off x="539552" y="1220795"/>
          <a:ext cx="8147249" cy="4603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114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2025год       </a:t>
                      </a:r>
                      <a:r>
                        <a:rPr lang="ru-RU" sz="1800" baseline="0" dirty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</a:t>
                      </a:r>
                    </a:p>
                    <a:p>
                      <a:r>
                        <a:rPr lang="ru-RU" sz="1800" dirty="0"/>
                        <a:t> 2026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2027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6424,0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5003,2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3158,3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1779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5723,2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4565,5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3158,1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019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299,8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880972"/>
                  </a:ext>
                </a:extLst>
              </a:tr>
              <a:tr h="863019">
                <a:tc>
                  <a:txBody>
                    <a:bodyPr/>
                    <a:lstStyle/>
                    <a:p>
                      <a:r>
                        <a:rPr lang="ru-RU" sz="1800"/>
                        <a:t>Субвенции бюджетам бюджетной системы Российской Федерации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401,0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437,7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92696"/>
          </a:xfrm>
        </p:spPr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1800" b="1" dirty="0"/>
              <a:t>асходы бюджета Федоровского сельского поселения на 2025 год – 16247,0 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710816"/>
              </p:ext>
            </p:extLst>
          </p:nvPr>
        </p:nvGraphicFramePr>
        <p:xfrm>
          <a:off x="184684" y="692696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1952</TotalTime>
  <Words>519</Words>
  <Application>Microsoft Office PowerPoint</Application>
  <PresentationFormat>Экран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  ПРОЕКТ БЮДЖЕТА ФЕДОРОВСКОГО СЕЛЬСКОГО ПОСЕЛЕНИЯ НЕКЛИНОВСКОГО РАЙОНА  НА 2025-2027 ГОДЫ</vt:lpstr>
      <vt:lpstr>Особенности составления проекта решения о бюджете поселения на 2025 год и на плановый период 2026 и 2027 годов</vt:lpstr>
      <vt:lpstr>Основа формирования проекта бюджета Федоровского сельского поселения на 2024 год и на плановый период 2025 и 2026 годов</vt:lpstr>
      <vt:lpstr>Прогноз основных характеристик бюджета Федоровского сельского поселения на 2025 год и на плановый период 2026 и 2027 годов</vt:lpstr>
      <vt:lpstr>Доходы бюджета Федоровского сельского поселения в 2025-2027 годах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2025  год</vt:lpstr>
      <vt:lpstr>Безвозмездные поступления из областного бюджета (тыс.рублей)</vt:lpstr>
      <vt:lpstr>Расходы бюджета Федоровского сельского поселения на 2025 год – 16247,0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2025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183</cp:revision>
  <dcterms:created xsi:type="dcterms:W3CDTF">2014-02-20T11:03:17Z</dcterms:created>
  <dcterms:modified xsi:type="dcterms:W3CDTF">2024-11-13T12:36:08Z</dcterms:modified>
</cp:coreProperties>
</file>