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7" r:id="rId3"/>
    <p:sldId id="268" r:id="rId4"/>
    <p:sldId id="260" r:id="rId5"/>
    <p:sldId id="270" r:id="rId6"/>
    <p:sldId id="266" r:id="rId7"/>
    <p:sldId id="261" r:id="rId8"/>
    <p:sldId id="269" r:id="rId9"/>
    <p:sldId id="263" r:id="rId10"/>
    <p:sldId id="264" r:id="rId11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737" autoAdjust="0"/>
    <p:restoredTop sz="84832" autoAdjust="0"/>
  </p:normalViewPr>
  <p:slideViewPr>
    <p:cSldViewPr>
      <p:cViewPr>
        <p:scale>
          <a:sx n="90" d="100"/>
          <a:sy n="90" d="100"/>
        </p:scale>
        <p:origin x="-77" y="-8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Проект 2025 год-16247,0</c:v>
                </c:pt>
                <c:pt idx="1">
                  <c:v>Проект 2026 год-15689,4</c:v>
                </c:pt>
                <c:pt idx="2">
                  <c:v>Проект 2027 год-14764,7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 formatCode="General">
                  <c:v>9823</c:v>
                </c:pt>
                <c:pt idx="1">
                  <c:v>10686.2</c:v>
                </c:pt>
                <c:pt idx="2" formatCode="General">
                  <c:v>11606.4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2B-4457-9179-704F16BC651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Проект 2025 год-16247,0</c:v>
                </c:pt>
                <c:pt idx="1">
                  <c:v>Проект 2026 год-15689,4</c:v>
                </c:pt>
                <c:pt idx="2">
                  <c:v>Проект 2027 год-14764,7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 formatCode="0.0">
                  <c:v>6424</c:v>
                </c:pt>
                <c:pt idx="1">
                  <c:v>5003.2</c:v>
                </c:pt>
                <c:pt idx="2">
                  <c:v>3158.3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2B-4457-9179-704F16BC65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790336"/>
        <c:axId val="47796224"/>
      </c:barChart>
      <c:catAx>
        <c:axId val="47790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7796224"/>
        <c:crosses val="autoZero"/>
        <c:auto val="1"/>
        <c:lblAlgn val="ctr"/>
        <c:lblOffset val="100"/>
        <c:noMultiLvlLbl val="0"/>
      </c:catAx>
      <c:valAx>
        <c:axId val="477962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779033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1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6.357241353247034E-2"/>
          <c:w val="0.96711758957102689"/>
          <c:h val="0.73404269608538419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Факт 2020г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8333.4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05-4FD4-9FB4-3DD48F829D9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 2021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9294.2000000000007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05-4FD4-9FB4-3DD48F829D9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Факт 2022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9091.1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05-4FD4-9FB4-3DD48F829D9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Факт 2023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10602.2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D05-4FD4-9FB4-3DD48F829D9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План 2024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9592.2000000000007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D05-4FD4-9FB4-3DD48F829D9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Проект 2025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9823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D05-4FD4-9FB4-3DD48F829D96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Проект 2026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Лист1!$H$2</c:f>
              <c:numCache>
                <c:formatCode>General</c:formatCode>
                <c:ptCount val="1"/>
                <c:pt idx="0">
                  <c:v>10686.2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D05-4FD4-9FB4-3DD48F829D96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Проект 2027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Лист1!$I$2</c:f>
              <c:numCache>
                <c:formatCode>General</c:formatCode>
                <c:ptCount val="1"/>
                <c:pt idx="0">
                  <c:v>11606.4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94-43FA-A826-5ABADDB660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3839616"/>
        <c:axId val="83853696"/>
        <c:axId val="83826432"/>
      </c:bar3DChart>
      <c:catAx>
        <c:axId val="8383961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one"/>
        <c:crossAx val="83853696"/>
        <c:crosses val="autoZero"/>
        <c:auto val="1"/>
        <c:lblAlgn val="ctr"/>
        <c:lblOffset val="100"/>
        <c:noMultiLvlLbl val="0"/>
      </c:catAx>
      <c:valAx>
        <c:axId val="83853696"/>
        <c:scaling>
          <c:orientation val="minMax"/>
        </c:scaling>
        <c:delete val="0"/>
        <c:axPos val="r"/>
        <c:majorGridlines/>
        <c:numFmt formatCode="General" sourceLinked="1"/>
        <c:majorTickMark val="out"/>
        <c:minorTickMark val="none"/>
        <c:tickLblPos val="nextTo"/>
        <c:crossAx val="83839616"/>
        <c:crosses val="autoZero"/>
        <c:crossBetween val="between"/>
      </c:valAx>
      <c:serAx>
        <c:axId val="83826432"/>
        <c:scaling>
          <c:orientation val="minMax"/>
        </c:scaling>
        <c:delete val="1"/>
        <c:axPos val="b"/>
        <c:majorTickMark val="out"/>
        <c:minorTickMark val="none"/>
        <c:tickLblPos val="none"/>
        <c:crossAx val="83853696"/>
        <c:crosses val="autoZero"/>
      </c:serAx>
    </c:plotArea>
    <c:legend>
      <c:legendPos val="b"/>
      <c:legendEntry>
        <c:idx val="0"/>
        <c:delete val="1"/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68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5.2835834070187028E-2"/>
          <c:w val="0.92901234567901236"/>
          <c:h val="0.90882443807613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Тыс.рублей</c:v>
                </c:pt>
              </c:strCache>
            </c:strRef>
          </c:tx>
          <c:explosion val="28"/>
          <c:dLbls>
            <c:dLbl>
              <c:idx val="0"/>
              <c:layout>
                <c:manualLayout>
                  <c:x val="-9.279223777583355E-2"/>
                  <c:y val="-6.3575888828181951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Налоги на прибыль   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336-445D-9554-C80EB63F699B}"/>
                </c:ext>
              </c:extLst>
            </c:dLbl>
            <c:dLbl>
              <c:idx val="1"/>
              <c:layout>
                <c:manualLayout>
                  <c:x val="9.513949645183253E-3"/>
                  <c:y val="-0.3453788620138101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336-445D-9554-C80EB63F699B}"/>
                </c:ext>
              </c:extLst>
            </c:dLbl>
            <c:dLbl>
              <c:idx val="2"/>
              <c:layout>
                <c:manualLayout>
                  <c:x val="-9.5709025955089025E-2"/>
                  <c:y val="-0.110712013733633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Налоги на имущество      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D336-445D-9554-C80EB63F699B}"/>
                </c:ext>
              </c:extLst>
            </c:dLbl>
            <c:dLbl>
              <c:idx val="3"/>
              <c:layout>
                <c:manualLayout>
                  <c:x val="0.10047049674346258"/>
                  <c:y val="-5.2513191076181843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336-445D-9554-C80EB63F699B}"/>
                </c:ext>
              </c:extLst>
            </c:dLbl>
            <c:dLbl>
              <c:idx val="4"/>
              <c:layout>
                <c:manualLayout>
                  <c:x val="-6.0269818703217647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336-445D-9554-C80EB63F699B}"/>
                </c:ext>
              </c:extLst>
            </c:dLbl>
            <c:dLbl>
              <c:idx val="5"/>
              <c:layout>
                <c:manualLayout>
                  <c:x val="0.12191358024691357"/>
                  <c:y val="-0.1751612834494798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197530864197528"/>
                      <c:h val="0.244452671164391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336-445D-9554-C80EB63F699B}"/>
                </c:ext>
              </c:extLst>
            </c:dLbl>
            <c:spPr>
              <a:noFill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bestFit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Налоги на прибыль, доходы   </c:v>
                </c:pt>
                <c:pt idx="1">
                  <c:v>Налоги на совокупный доход  </c:v>
                </c:pt>
                <c:pt idx="2">
                  <c:v>Налог на имущество      </c:v>
                </c:pt>
                <c:pt idx="3">
                  <c:v>Государственная пошлина   </c:v>
                </c:pt>
                <c:pt idx="4">
                  <c:v>Штрафы, санкции, возмещение  ущерба                                                                                                                                              </c:v>
                </c:pt>
                <c:pt idx="5">
                  <c:v>Доходы от оказания платных услуг и компенсации затрат государства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2140.3000000000002</c:v>
                </c:pt>
                <c:pt idx="1">
                  <c:v>1954</c:v>
                </c:pt>
                <c:pt idx="2">
                  <c:v>5585.1</c:v>
                </c:pt>
                <c:pt idx="3">
                  <c:v>18</c:v>
                </c:pt>
                <c:pt idx="4">
                  <c:v>0.5</c:v>
                </c:pt>
                <c:pt idx="5">
                  <c:v>125.1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336-445D-9554-C80EB63F69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5583503450957552E-2"/>
          <c:y val="0.22213887784398217"/>
          <c:w val="0.47975904053659768"/>
          <c:h val="0.721452185137320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16447,3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4.5396634170277388E-2"/>
                  <c:y val="-0.117273385612980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CB-4B7C-888E-01D2E3B4FB14}"/>
                </c:ext>
              </c:extLst>
            </c:dLbl>
            <c:dLbl>
              <c:idx val="2"/>
              <c:layout>
                <c:manualLayout>
                  <c:x val="9.1435731766520173E-2"/>
                  <c:y val="8.26377300254326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761776698824097E-2"/>
                      <c:h val="7.952757959142750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6CB-4B7C-888E-01D2E3B4FB14}"/>
                </c:ext>
              </c:extLst>
            </c:dLbl>
            <c:dLbl>
              <c:idx val="3"/>
              <c:layout>
                <c:manualLayout>
                  <c:x val="6.1728395061728454E-2"/>
                  <c:y val="3.9451025909401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CB-4B7C-888E-01D2E3B4FB14}"/>
                </c:ext>
              </c:extLst>
            </c:dLbl>
            <c:dLbl>
              <c:idx val="4"/>
              <c:layout>
                <c:manualLayout>
                  <c:x val="-4.6504302552241673E-2"/>
                  <c:y val="-6.89083326784828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7B8-481F-86FA-16624E27344F}"/>
                </c:ext>
              </c:extLst>
            </c:dLbl>
            <c:dLbl>
              <c:idx val="5"/>
              <c:layout>
                <c:manualLayout>
                  <c:x val="1.5796855904899457E-4"/>
                  <c:y val="-8.87796003696066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6CB-4B7C-888E-01D2E3B4FB14}"/>
                </c:ext>
              </c:extLst>
            </c:dLbl>
            <c:dLbl>
              <c:idx val="6"/>
              <c:layout>
                <c:manualLayout>
                  <c:x val="-9.2592592592593073E-3"/>
                  <c:y val="-0.113711780562393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CB-4B7C-888E-01D2E3B4FB14}"/>
                </c:ext>
              </c:extLst>
            </c:dLbl>
            <c:dLbl>
              <c:idx val="8"/>
              <c:layout>
                <c:manualLayout>
                  <c:x val="-6.1728395061728114E-3"/>
                  <c:y val="-0.125315023476923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CB-4B7C-888E-01D2E3B4FB1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оборона </c:v>
                </c:pt>
                <c:pt idx="2">
                  <c:v>Национальная безопасность и правоохранительная деятельность </c:v>
                </c:pt>
                <c:pt idx="3">
                  <c:v>Национальная экономика </c:v>
                </c:pt>
                <c:pt idx="4">
                  <c:v>Жилищно-коммунальное хозяйство </c:v>
                </c:pt>
                <c:pt idx="5">
                  <c:v>Образование </c:v>
                </c:pt>
                <c:pt idx="6">
                  <c:v>Культура, кинематография</c:v>
                </c:pt>
                <c:pt idx="7">
                  <c:v>Социальная политика </c:v>
                </c:pt>
                <c:pt idx="8">
                  <c:v>Физическая культура и спорт </c:v>
                </c:pt>
                <c:pt idx="9">
                  <c:v>Межбюджетные трансферты 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0.50600000000000001</c:v>
                </c:pt>
                <c:pt idx="1">
                  <c:v>2.5000000000000001E-2</c:v>
                </c:pt>
                <c:pt idx="2">
                  <c:v>5.0000000000000001E-3</c:v>
                </c:pt>
                <c:pt idx="3" formatCode="0.00%">
                  <c:v>4.0000000000000002E-4</c:v>
                </c:pt>
                <c:pt idx="4">
                  <c:v>0.113</c:v>
                </c:pt>
                <c:pt idx="5">
                  <c:v>1E-3</c:v>
                </c:pt>
                <c:pt idx="6">
                  <c:v>0.315</c:v>
                </c:pt>
                <c:pt idx="7">
                  <c:v>2.3E-2</c:v>
                </c:pt>
                <c:pt idx="8">
                  <c:v>4.0000000000000001E-3</c:v>
                </c:pt>
                <c:pt idx="9">
                  <c:v>7.0000000000000001E-3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6CB-4B7C-888E-01D2E3B4FB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1669536718142426"/>
          <c:y val="0"/>
          <c:w val="0.38330463281857574"/>
          <c:h val="0.99980744009473199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886DFB-6E1E-4984-A360-76988BBFC6F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EFAE76C-2F7F-45C1-ABD2-F3E948D96534}">
      <dgm:prSet phldrT="[Текст]" custT="1"/>
      <dgm:spPr>
        <a:solidFill>
          <a:srgbClr val="FF0000"/>
        </a:solidFill>
      </dgm:spPr>
      <dgm:t>
        <a:bodyPr/>
        <a:lstStyle/>
        <a:p>
          <a:pPr algn="ctr"/>
          <a:r>
            <a:rPr lang="ru-RU" sz="1400" b="1" dirty="0">
              <a:solidFill>
                <a:schemeClr val="tx1"/>
              </a:solidFill>
            </a:rPr>
            <a:t>Обеспечение качественными коммунальными услугами и повышение уровня благоустройства  11,0%</a:t>
          </a:r>
        </a:p>
      </dgm:t>
    </dgm:pt>
    <dgm:pt modelId="{B2EA496C-1FBA-4CAD-AE23-E9F502014196}" type="parTrans" cxnId="{D7E16662-71EC-4DE7-B84B-CC0AF124CB9B}">
      <dgm:prSet/>
      <dgm:spPr/>
      <dgm:t>
        <a:bodyPr/>
        <a:lstStyle/>
        <a:p>
          <a:endParaRPr lang="ru-RU"/>
        </a:p>
      </dgm:t>
    </dgm:pt>
    <dgm:pt modelId="{B4130697-57EF-43F8-AF12-3C3B7582FC9B}" type="sibTrans" cxnId="{D7E16662-71EC-4DE7-B84B-CC0AF124CB9B}">
      <dgm:prSet/>
      <dgm:spPr/>
      <dgm:t>
        <a:bodyPr/>
        <a:lstStyle/>
        <a:p>
          <a:endParaRPr lang="ru-RU"/>
        </a:p>
      </dgm:t>
    </dgm:pt>
    <dgm:pt modelId="{61E1DC8B-95F8-4F5F-BF73-587B03804BBA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400" b="1" dirty="0">
              <a:solidFill>
                <a:schemeClr val="tx1"/>
              </a:solidFill>
            </a:rPr>
            <a:t>Управление муниципальными финансами 50,5%</a:t>
          </a:r>
        </a:p>
      </dgm:t>
    </dgm:pt>
    <dgm:pt modelId="{90677C74-5992-40DB-8A39-700A1CE5A43A}" type="parTrans" cxnId="{6EFC7D88-DD75-4BC0-A92E-2CEB812251B9}">
      <dgm:prSet/>
      <dgm:spPr/>
      <dgm:t>
        <a:bodyPr/>
        <a:lstStyle/>
        <a:p>
          <a:endParaRPr lang="ru-RU"/>
        </a:p>
      </dgm:t>
    </dgm:pt>
    <dgm:pt modelId="{B4985112-3304-4841-997A-853995C02639}" type="sibTrans" cxnId="{6EFC7D88-DD75-4BC0-A92E-2CEB812251B9}">
      <dgm:prSet/>
      <dgm:spPr/>
      <dgm:t>
        <a:bodyPr/>
        <a:lstStyle/>
        <a:p>
          <a:endParaRPr lang="ru-RU"/>
        </a:p>
      </dgm:t>
    </dgm:pt>
    <dgm:pt modelId="{1B81BFB0-025A-4582-9070-000963DD4BDF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400" b="1" dirty="0">
              <a:solidFill>
                <a:schemeClr val="tx1"/>
              </a:solidFill>
            </a:rPr>
            <a:t>Развитие культуры 31,5%</a:t>
          </a:r>
        </a:p>
      </dgm:t>
    </dgm:pt>
    <dgm:pt modelId="{218742E2-E35C-4DE8-9989-6E4B89AC4BB8}" type="parTrans" cxnId="{86567564-FC13-419E-BC7F-7DBF972BB112}">
      <dgm:prSet/>
      <dgm:spPr/>
      <dgm:t>
        <a:bodyPr/>
        <a:lstStyle/>
        <a:p>
          <a:endParaRPr lang="ru-RU"/>
        </a:p>
      </dgm:t>
    </dgm:pt>
    <dgm:pt modelId="{8215585E-0086-4D7F-A1CF-4959DF854E15}" type="sibTrans" cxnId="{86567564-FC13-419E-BC7F-7DBF972BB112}">
      <dgm:prSet/>
      <dgm:spPr/>
      <dgm:t>
        <a:bodyPr/>
        <a:lstStyle/>
        <a:p>
          <a:endParaRPr lang="ru-RU"/>
        </a:p>
      </dgm:t>
    </dgm:pt>
    <dgm:pt modelId="{A9430497-EAB4-4B1D-ACDA-BC2574A990ED}">
      <dgm:prSet phldrT="[Текст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l"/>
          <a:r>
            <a:rPr lang="ru-RU" sz="1400" b="1" dirty="0">
              <a:solidFill>
                <a:schemeClr val="tx1"/>
              </a:solidFill>
            </a:rPr>
            <a:t>Обеспечение общественного порядка и противодействие преступности 0,03%</a:t>
          </a:r>
        </a:p>
      </dgm:t>
    </dgm:pt>
    <dgm:pt modelId="{D13D5181-630A-4EEA-A5C0-27F92C2A1DA1}" type="parTrans" cxnId="{8405EAF0-B31D-4551-8B98-D35AD1F42730}">
      <dgm:prSet/>
      <dgm:spPr/>
      <dgm:t>
        <a:bodyPr/>
        <a:lstStyle/>
        <a:p>
          <a:endParaRPr lang="ru-RU"/>
        </a:p>
      </dgm:t>
    </dgm:pt>
    <dgm:pt modelId="{495A0B80-332A-4BA5-A497-1F937BBA1055}" type="sibTrans" cxnId="{8405EAF0-B31D-4551-8B98-D35AD1F42730}">
      <dgm:prSet/>
      <dgm:spPr/>
      <dgm:t>
        <a:bodyPr/>
        <a:lstStyle/>
        <a:p>
          <a:endParaRPr lang="ru-RU"/>
        </a:p>
      </dgm:t>
    </dgm:pt>
    <dgm:pt modelId="{58F11D75-D205-4371-BEDB-95018785422D}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1400" b="1" dirty="0">
              <a:solidFill>
                <a:schemeClr val="tx1"/>
              </a:solidFill>
            </a:rPr>
            <a:t>Социальная поддержка лиц 2,3%</a:t>
          </a:r>
        </a:p>
      </dgm:t>
    </dgm:pt>
    <dgm:pt modelId="{4FF14C02-FBC7-4605-95AD-587A9C00A08C}" type="parTrans" cxnId="{E76A6BC7-9DB6-40E9-8959-46E23322BE67}">
      <dgm:prSet/>
      <dgm:spPr/>
      <dgm:t>
        <a:bodyPr/>
        <a:lstStyle/>
        <a:p>
          <a:endParaRPr lang="ru-RU"/>
        </a:p>
      </dgm:t>
    </dgm:pt>
    <dgm:pt modelId="{D0A8FB9C-6DCD-44F8-8D16-66ED040A7F44}" type="sibTrans" cxnId="{E76A6BC7-9DB6-40E9-8959-46E23322BE67}">
      <dgm:prSet/>
      <dgm:spPr/>
      <dgm:t>
        <a:bodyPr/>
        <a:lstStyle/>
        <a:p>
          <a:endParaRPr lang="ru-RU"/>
        </a:p>
      </dgm:t>
    </dgm:pt>
    <dgm:pt modelId="{1FDF83B7-1F5F-468B-BFF0-A9B95698AD07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sz="1400" b="1" dirty="0">
              <a:solidFill>
                <a:schemeClr val="tx1"/>
              </a:solidFill>
            </a:rPr>
            <a:t>Оформление права собственности на муниципальное имущество и бесхозяйные объекты муниципального имущества 0,1%</a:t>
          </a:r>
        </a:p>
      </dgm:t>
    </dgm:pt>
    <dgm:pt modelId="{282A39A4-1B93-41A7-B99E-E1BC0247EDC0}" type="parTrans" cxnId="{CAA5DED4-19D4-4BF1-8766-DDA51AF25703}">
      <dgm:prSet/>
      <dgm:spPr/>
      <dgm:t>
        <a:bodyPr/>
        <a:lstStyle/>
        <a:p>
          <a:endParaRPr lang="ru-RU"/>
        </a:p>
      </dgm:t>
    </dgm:pt>
    <dgm:pt modelId="{DA61EB0A-FC05-4A84-A94D-345F8ADA0EE3}" type="sibTrans" cxnId="{CAA5DED4-19D4-4BF1-8766-DDA51AF25703}">
      <dgm:prSet/>
      <dgm:spPr/>
      <dgm:t>
        <a:bodyPr/>
        <a:lstStyle/>
        <a:p>
          <a:endParaRPr lang="ru-RU"/>
        </a:p>
      </dgm:t>
    </dgm:pt>
    <dgm:pt modelId="{CC984181-BCA6-479A-B214-3EBAD9863F26}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1400" b="1" dirty="0">
              <a:solidFill>
                <a:schemeClr val="tx1"/>
              </a:solidFill>
            </a:rPr>
            <a:t>Развитие физической культуры и </a:t>
          </a:r>
          <a:r>
            <a:rPr lang="ru-RU" sz="1400" b="1">
              <a:solidFill>
                <a:schemeClr val="tx1"/>
              </a:solidFill>
            </a:rPr>
            <a:t>спорта 0,4%</a:t>
          </a:r>
          <a:endParaRPr lang="ru-RU" sz="1400" b="1" dirty="0">
            <a:solidFill>
              <a:schemeClr val="tx1"/>
            </a:solidFill>
          </a:endParaRPr>
        </a:p>
      </dgm:t>
    </dgm:pt>
    <dgm:pt modelId="{FC1CC6E6-2BA9-4AED-BBF2-750F0B631FAD}" type="parTrans" cxnId="{2062CB4C-B324-41BE-9BAF-2422C602C1FD}">
      <dgm:prSet/>
      <dgm:spPr/>
      <dgm:t>
        <a:bodyPr/>
        <a:lstStyle/>
        <a:p>
          <a:endParaRPr lang="ru-RU"/>
        </a:p>
      </dgm:t>
    </dgm:pt>
    <dgm:pt modelId="{A6F0D2FA-829C-4796-8653-F4503099F6FC}" type="sibTrans" cxnId="{2062CB4C-B324-41BE-9BAF-2422C602C1FD}">
      <dgm:prSet/>
      <dgm:spPr/>
      <dgm:t>
        <a:bodyPr/>
        <a:lstStyle/>
        <a:p>
          <a:endParaRPr lang="ru-RU"/>
        </a:p>
      </dgm:t>
    </dgm:pt>
    <dgm:pt modelId="{6577E6D7-D179-4397-B63E-73F23D3FB2E8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400" b="1" dirty="0">
              <a:solidFill>
                <a:schemeClr val="tx1"/>
              </a:solidFill>
            </a:rPr>
            <a:t>Развитие муниципальной службы 0,2%</a:t>
          </a:r>
        </a:p>
      </dgm:t>
    </dgm:pt>
    <dgm:pt modelId="{83743C6C-2F11-4148-910B-DFC15AD9C96F}" type="parTrans" cxnId="{D2D9FE45-CC44-47FD-902A-341E1E11AAFC}">
      <dgm:prSet/>
      <dgm:spPr/>
      <dgm:t>
        <a:bodyPr/>
        <a:lstStyle/>
        <a:p>
          <a:endParaRPr lang="ru-RU"/>
        </a:p>
      </dgm:t>
    </dgm:pt>
    <dgm:pt modelId="{D6B6C621-663F-4C77-B47C-D1910CEE4668}" type="sibTrans" cxnId="{D2D9FE45-CC44-47FD-902A-341E1E11AAFC}">
      <dgm:prSet/>
      <dgm:spPr/>
      <dgm:t>
        <a:bodyPr/>
        <a:lstStyle/>
        <a:p>
          <a:endParaRPr lang="ru-RU"/>
        </a:p>
      </dgm:t>
    </dgm:pt>
    <dgm:pt modelId="{9D622E7B-4F0F-4CD1-9B6C-5CC26FE15B1A}">
      <dgm:prSet phldrT="[Текст]" custT="1"/>
      <dgm:spPr>
        <a:solidFill>
          <a:schemeClr val="accent1">
            <a:lumMod val="40000"/>
            <a:lumOff val="60000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ru-RU" sz="1400" b="1" dirty="0">
              <a:solidFill>
                <a:schemeClr val="tx1"/>
              </a:solidFill>
            </a:rPr>
            <a:t>Защита населения и территории от чрезвычайных ситуаций, обеспечение пожарной безопасности 0,5%</a:t>
          </a:r>
        </a:p>
      </dgm:t>
    </dgm:pt>
    <dgm:pt modelId="{EA8E04C9-DA92-4D92-9206-BBD5384768E3}" type="parTrans" cxnId="{F74292A2-8276-4AD5-91D6-732564805C43}">
      <dgm:prSet/>
      <dgm:spPr/>
      <dgm:t>
        <a:bodyPr/>
        <a:lstStyle/>
        <a:p>
          <a:endParaRPr lang="ru-RU"/>
        </a:p>
      </dgm:t>
    </dgm:pt>
    <dgm:pt modelId="{C6DE03DF-EC5B-4F91-B4CC-32C747CC39C3}" type="sibTrans" cxnId="{F74292A2-8276-4AD5-91D6-732564805C43}">
      <dgm:prSet/>
      <dgm:spPr/>
      <dgm:t>
        <a:bodyPr/>
        <a:lstStyle/>
        <a:p>
          <a:endParaRPr lang="ru-RU"/>
        </a:p>
      </dgm:t>
    </dgm:pt>
    <dgm:pt modelId="{CC22DF10-46A9-499E-BD60-FE19A9E77E43}">
      <dgm:prSet custT="1"/>
      <dgm:spPr/>
      <dgm:t>
        <a:bodyPr/>
        <a:lstStyle/>
        <a:p>
          <a:r>
            <a:rPr lang="ru-RU" sz="1400" b="1" dirty="0">
              <a:solidFill>
                <a:schemeClr val="tx1"/>
              </a:solidFill>
            </a:rPr>
            <a:t>Формирование современной городской среды  0,4%</a:t>
          </a:r>
        </a:p>
      </dgm:t>
    </dgm:pt>
    <dgm:pt modelId="{D1C08AEE-F531-4C27-8654-8369491A9E9E}" type="parTrans" cxnId="{6CEFEB06-8F7C-4CC7-8C4B-5805219F8632}">
      <dgm:prSet/>
      <dgm:spPr/>
      <dgm:t>
        <a:bodyPr/>
        <a:lstStyle/>
        <a:p>
          <a:endParaRPr lang="ru-RU"/>
        </a:p>
      </dgm:t>
    </dgm:pt>
    <dgm:pt modelId="{CBFD8D71-AC00-4811-9F09-606760007E39}" type="sibTrans" cxnId="{6CEFEB06-8F7C-4CC7-8C4B-5805219F8632}">
      <dgm:prSet/>
      <dgm:spPr/>
      <dgm:t>
        <a:bodyPr/>
        <a:lstStyle/>
        <a:p>
          <a:endParaRPr lang="ru-RU"/>
        </a:p>
      </dgm:t>
    </dgm:pt>
    <dgm:pt modelId="{54F473C4-1B99-43B8-A9F2-272FC12CE231}" type="pres">
      <dgm:prSet presAssocID="{CD886DFB-6E1E-4984-A360-76988BBFC6F3}" presName="diagram" presStyleCnt="0">
        <dgm:presLayoutVars>
          <dgm:dir/>
          <dgm:resizeHandles val="exact"/>
        </dgm:presLayoutVars>
      </dgm:prSet>
      <dgm:spPr/>
    </dgm:pt>
    <dgm:pt modelId="{E4819D76-FF95-43AF-B0BC-62D4A8436FA2}" type="pres">
      <dgm:prSet presAssocID="{AEFAE76C-2F7F-45C1-ABD2-F3E948D96534}" presName="node" presStyleLbl="node1" presStyleIdx="0" presStyleCnt="10" custScaleY="123271" custLinFactNeighborX="-13851" custLinFactNeighborY="-39901">
        <dgm:presLayoutVars>
          <dgm:bulletEnabled val="1"/>
        </dgm:presLayoutVars>
      </dgm:prSet>
      <dgm:spPr/>
    </dgm:pt>
    <dgm:pt modelId="{07287F2B-C1DB-4B83-9EAC-FFA415F950D5}" type="pres">
      <dgm:prSet presAssocID="{B4130697-57EF-43F8-AF12-3C3B7582FC9B}" presName="sibTrans" presStyleCnt="0"/>
      <dgm:spPr/>
    </dgm:pt>
    <dgm:pt modelId="{A2737CE1-B4A6-4505-9B6A-820A076BDEDF}" type="pres">
      <dgm:prSet presAssocID="{61E1DC8B-95F8-4F5F-BF73-587B03804BBA}" presName="node" presStyleLbl="node1" presStyleIdx="1" presStyleCnt="10" custScaleX="89081" custScaleY="141468" custLinFactNeighborX="-6299" custLinFactNeighborY="2775">
        <dgm:presLayoutVars>
          <dgm:bulletEnabled val="1"/>
        </dgm:presLayoutVars>
      </dgm:prSet>
      <dgm:spPr/>
    </dgm:pt>
    <dgm:pt modelId="{BB475FCD-BCDB-4701-A561-B4B3A3B34CB6}" type="pres">
      <dgm:prSet presAssocID="{B4985112-3304-4841-997A-853995C02639}" presName="sibTrans" presStyleCnt="0"/>
      <dgm:spPr/>
    </dgm:pt>
    <dgm:pt modelId="{93F49E74-890F-476D-86AD-E56B1DCA784F}" type="pres">
      <dgm:prSet presAssocID="{1B81BFB0-025A-4582-9070-000963DD4BDF}" presName="node" presStyleLbl="node1" presStyleIdx="2" presStyleCnt="10" custScaleX="98323" custScaleY="131536" custLinFactNeighborX="3270" custLinFactNeighborY="-2191">
        <dgm:presLayoutVars>
          <dgm:bulletEnabled val="1"/>
        </dgm:presLayoutVars>
      </dgm:prSet>
      <dgm:spPr/>
    </dgm:pt>
    <dgm:pt modelId="{051A9331-237A-48C2-A4C2-D75A79A4273F}" type="pres">
      <dgm:prSet presAssocID="{8215585E-0086-4D7F-A1CF-4959DF854E15}" presName="sibTrans" presStyleCnt="0"/>
      <dgm:spPr/>
    </dgm:pt>
    <dgm:pt modelId="{9E9D8959-5CEE-466A-8073-81C716170134}" type="pres">
      <dgm:prSet presAssocID="{58F11D75-D205-4371-BEDB-95018785422D}" presName="node" presStyleLbl="node1" presStyleIdx="3" presStyleCnt="10" custScaleY="135044" custLinFactNeighborX="-599" custLinFactNeighborY="-25452">
        <dgm:presLayoutVars>
          <dgm:bulletEnabled val="1"/>
        </dgm:presLayoutVars>
      </dgm:prSet>
      <dgm:spPr/>
    </dgm:pt>
    <dgm:pt modelId="{3FCCF6BD-EDA6-4243-8991-AF5E3757F99A}" type="pres">
      <dgm:prSet presAssocID="{D0A8FB9C-6DCD-44F8-8D16-66ED040A7F44}" presName="sibTrans" presStyleCnt="0"/>
      <dgm:spPr/>
    </dgm:pt>
    <dgm:pt modelId="{F9D0EB2D-A0E3-4B33-970B-5A66CAA6BCCE}" type="pres">
      <dgm:prSet presAssocID="{1FDF83B7-1F5F-468B-BFF0-A9B95698AD07}" presName="node" presStyleLbl="node1" presStyleIdx="4" presStyleCnt="10" custScaleX="96003" custScaleY="126453">
        <dgm:presLayoutVars>
          <dgm:bulletEnabled val="1"/>
        </dgm:presLayoutVars>
      </dgm:prSet>
      <dgm:spPr/>
    </dgm:pt>
    <dgm:pt modelId="{37CF6F02-6FB3-4B2C-B67D-C05B3C3B4A02}" type="pres">
      <dgm:prSet presAssocID="{DA61EB0A-FC05-4A84-A94D-345F8ADA0EE3}" presName="sibTrans" presStyleCnt="0"/>
      <dgm:spPr/>
    </dgm:pt>
    <dgm:pt modelId="{925B002A-1B2E-47AA-B3B8-8F55826DB6F5}" type="pres">
      <dgm:prSet presAssocID="{CC984181-BCA6-479A-B214-3EBAD9863F26}" presName="node" presStyleLbl="node1" presStyleIdx="5" presStyleCnt="10" custScaleY="91594" custLinFactNeighborX="-2181" custLinFactNeighborY="5978">
        <dgm:presLayoutVars>
          <dgm:bulletEnabled val="1"/>
        </dgm:presLayoutVars>
      </dgm:prSet>
      <dgm:spPr/>
    </dgm:pt>
    <dgm:pt modelId="{FD41581B-04DD-46DA-9A37-F239D686E618}" type="pres">
      <dgm:prSet presAssocID="{A6F0D2FA-829C-4796-8653-F4503099F6FC}" presName="sibTrans" presStyleCnt="0"/>
      <dgm:spPr/>
    </dgm:pt>
    <dgm:pt modelId="{0D53A4B0-76EC-4FF6-9751-4FB0941B3F10}" type="pres">
      <dgm:prSet presAssocID="{6577E6D7-D179-4397-B63E-73F23D3FB2E8}" presName="node" presStyleLbl="node1" presStyleIdx="6" presStyleCnt="10" custScaleY="100353" custLinFactNeighborX="3408" custLinFactNeighborY="20021">
        <dgm:presLayoutVars>
          <dgm:bulletEnabled val="1"/>
        </dgm:presLayoutVars>
      </dgm:prSet>
      <dgm:spPr/>
    </dgm:pt>
    <dgm:pt modelId="{9574E0B9-A836-43D4-9AC5-FECE32BDD8FE}" type="pres">
      <dgm:prSet presAssocID="{D6B6C621-663F-4C77-B47C-D1910CEE4668}" presName="sibTrans" presStyleCnt="0"/>
      <dgm:spPr/>
    </dgm:pt>
    <dgm:pt modelId="{FD05BF3B-C0F9-41D9-8A09-7FE5E796C1DE}" type="pres">
      <dgm:prSet presAssocID="{9D622E7B-4F0F-4CD1-9B6C-5CC26FE15B1A}" presName="node" presStyleLbl="node1" presStyleIdx="7" presStyleCnt="10" custScaleY="114394" custLinFactNeighborX="-801" custLinFactNeighborY="-7715">
        <dgm:presLayoutVars>
          <dgm:bulletEnabled val="1"/>
        </dgm:presLayoutVars>
      </dgm:prSet>
      <dgm:spPr/>
    </dgm:pt>
    <dgm:pt modelId="{1CFEF545-2804-4BD6-AE23-5163EA1FDDB3}" type="pres">
      <dgm:prSet presAssocID="{C6DE03DF-EC5B-4F91-B4CC-32C747CC39C3}" presName="sibTrans" presStyleCnt="0"/>
      <dgm:spPr/>
    </dgm:pt>
    <dgm:pt modelId="{9B681B62-F505-49BD-9ADA-37170400D53A}" type="pres">
      <dgm:prSet presAssocID="{A9430497-EAB4-4B1D-ACDA-BC2574A990ED}" presName="node" presStyleLbl="node1" presStyleIdx="8" presStyleCnt="10" custScaleY="96234" custLinFactNeighborX="-1603" custLinFactNeighborY="-4667">
        <dgm:presLayoutVars>
          <dgm:bulletEnabled val="1"/>
        </dgm:presLayoutVars>
      </dgm:prSet>
      <dgm:spPr/>
    </dgm:pt>
    <dgm:pt modelId="{258F4F98-83F8-4D5D-8001-6686894B66DC}" type="pres">
      <dgm:prSet presAssocID="{495A0B80-332A-4BA5-A497-1F937BBA1055}" presName="sibTrans" presStyleCnt="0"/>
      <dgm:spPr/>
    </dgm:pt>
    <dgm:pt modelId="{49127C9C-A7B6-4350-976A-F93528F94DFD}" type="pres">
      <dgm:prSet presAssocID="{CC22DF10-46A9-499E-BD60-FE19A9E77E43}" presName="node" presStyleLbl="node1" presStyleIdx="9" presStyleCnt="10">
        <dgm:presLayoutVars>
          <dgm:bulletEnabled val="1"/>
        </dgm:presLayoutVars>
      </dgm:prSet>
      <dgm:spPr/>
    </dgm:pt>
  </dgm:ptLst>
  <dgm:cxnLst>
    <dgm:cxn modelId="{715AF101-180B-419E-A82F-A7F034241315}" type="presOf" srcId="{58F11D75-D205-4371-BEDB-95018785422D}" destId="{9E9D8959-5CEE-466A-8073-81C716170134}" srcOrd="0" destOrd="0" presId="urn:microsoft.com/office/officeart/2005/8/layout/default"/>
    <dgm:cxn modelId="{650AE004-E799-4831-9F7D-5FB93F9987A7}" type="presOf" srcId="{6577E6D7-D179-4397-B63E-73F23D3FB2E8}" destId="{0D53A4B0-76EC-4FF6-9751-4FB0941B3F10}" srcOrd="0" destOrd="0" presId="urn:microsoft.com/office/officeart/2005/8/layout/default"/>
    <dgm:cxn modelId="{6CEFEB06-8F7C-4CC7-8C4B-5805219F8632}" srcId="{CD886DFB-6E1E-4984-A360-76988BBFC6F3}" destId="{CC22DF10-46A9-499E-BD60-FE19A9E77E43}" srcOrd="9" destOrd="0" parTransId="{D1C08AEE-F531-4C27-8654-8369491A9E9E}" sibTransId="{CBFD8D71-AC00-4811-9F09-606760007E39}"/>
    <dgm:cxn modelId="{F255670E-2964-488F-853F-A87190C1374E}" type="presOf" srcId="{CD886DFB-6E1E-4984-A360-76988BBFC6F3}" destId="{54F473C4-1B99-43B8-A9F2-272FC12CE231}" srcOrd="0" destOrd="0" presId="urn:microsoft.com/office/officeart/2005/8/layout/default"/>
    <dgm:cxn modelId="{D7E16662-71EC-4DE7-B84B-CC0AF124CB9B}" srcId="{CD886DFB-6E1E-4984-A360-76988BBFC6F3}" destId="{AEFAE76C-2F7F-45C1-ABD2-F3E948D96534}" srcOrd="0" destOrd="0" parTransId="{B2EA496C-1FBA-4CAD-AE23-E9F502014196}" sibTransId="{B4130697-57EF-43F8-AF12-3C3B7582FC9B}"/>
    <dgm:cxn modelId="{86567564-FC13-419E-BC7F-7DBF972BB112}" srcId="{CD886DFB-6E1E-4984-A360-76988BBFC6F3}" destId="{1B81BFB0-025A-4582-9070-000963DD4BDF}" srcOrd="2" destOrd="0" parTransId="{218742E2-E35C-4DE8-9989-6E4B89AC4BB8}" sibTransId="{8215585E-0086-4D7F-A1CF-4959DF854E15}"/>
    <dgm:cxn modelId="{D2D9FE45-CC44-47FD-902A-341E1E11AAFC}" srcId="{CD886DFB-6E1E-4984-A360-76988BBFC6F3}" destId="{6577E6D7-D179-4397-B63E-73F23D3FB2E8}" srcOrd="6" destOrd="0" parTransId="{83743C6C-2F11-4148-910B-DFC15AD9C96F}" sibTransId="{D6B6C621-663F-4C77-B47C-D1910CEE4668}"/>
    <dgm:cxn modelId="{066B304A-2598-47D9-ACD8-892894F99A10}" type="presOf" srcId="{9D622E7B-4F0F-4CD1-9B6C-5CC26FE15B1A}" destId="{FD05BF3B-C0F9-41D9-8A09-7FE5E796C1DE}" srcOrd="0" destOrd="0" presId="urn:microsoft.com/office/officeart/2005/8/layout/default"/>
    <dgm:cxn modelId="{2062CB4C-B324-41BE-9BAF-2422C602C1FD}" srcId="{CD886DFB-6E1E-4984-A360-76988BBFC6F3}" destId="{CC984181-BCA6-479A-B214-3EBAD9863F26}" srcOrd="5" destOrd="0" parTransId="{FC1CC6E6-2BA9-4AED-BBF2-750F0B631FAD}" sibTransId="{A6F0D2FA-829C-4796-8653-F4503099F6FC}"/>
    <dgm:cxn modelId="{9ACE7071-46F1-4828-AEF7-EDD5375CA160}" type="presOf" srcId="{1FDF83B7-1F5F-468B-BFF0-A9B95698AD07}" destId="{F9D0EB2D-A0E3-4B33-970B-5A66CAA6BCCE}" srcOrd="0" destOrd="0" presId="urn:microsoft.com/office/officeart/2005/8/layout/default"/>
    <dgm:cxn modelId="{2113A359-488C-471B-9759-0B5B0AFF2B4D}" type="presOf" srcId="{CC984181-BCA6-479A-B214-3EBAD9863F26}" destId="{925B002A-1B2E-47AA-B3B8-8F55826DB6F5}" srcOrd="0" destOrd="0" presId="urn:microsoft.com/office/officeart/2005/8/layout/default"/>
    <dgm:cxn modelId="{6EFC7D88-DD75-4BC0-A92E-2CEB812251B9}" srcId="{CD886DFB-6E1E-4984-A360-76988BBFC6F3}" destId="{61E1DC8B-95F8-4F5F-BF73-587B03804BBA}" srcOrd="1" destOrd="0" parTransId="{90677C74-5992-40DB-8A39-700A1CE5A43A}" sibTransId="{B4985112-3304-4841-997A-853995C02639}"/>
    <dgm:cxn modelId="{9922829C-FDEA-4D93-936F-B0CC4D08A96E}" type="presOf" srcId="{A9430497-EAB4-4B1D-ACDA-BC2574A990ED}" destId="{9B681B62-F505-49BD-9ADA-37170400D53A}" srcOrd="0" destOrd="0" presId="urn:microsoft.com/office/officeart/2005/8/layout/default"/>
    <dgm:cxn modelId="{F74292A2-8276-4AD5-91D6-732564805C43}" srcId="{CD886DFB-6E1E-4984-A360-76988BBFC6F3}" destId="{9D622E7B-4F0F-4CD1-9B6C-5CC26FE15B1A}" srcOrd="7" destOrd="0" parTransId="{EA8E04C9-DA92-4D92-9206-BBD5384768E3}" sibTransId="{C6DE03DF-EC5B-4F91-B4CC-32C747CC39C3}"/>
    <dgm:cxn modelId="{C18B50A7-C82C-4B85-B8CE-781DE5F8902F}" type="presOf" srcId="{CC22DF10-46A9-499E-BD60-FE19A9E77E43}" destId="{49127C9C-A7B6-4350-976A-F93528F94DFD}" srcOrd="0" destOrd="0" presId="urn:microsoft.com/office/officeart/2005/8/layout/default"/>
    <dgm:cxn modelId="{403B94AB-9B51-4BF3-B249-BB204AFF0380}" type="presOf" srcId="{61E1DC8B-95F8-4F5F-BF73-587B03804BBA}" destId="{A2737CE1-B4A6-4505-9B6A-820A076BDEDF}" srcOrd="0" destOrd="0" presId="urn:microsoft.com/office/officeart/2005/8/layout/default"/>
    <dgm:cxn modelId="{E76A6BC7-9DB6-40E9-8959-46E23322BE67}" srcId="{CD886DFB-6E1E-4984-A360-76988BBFC6F3}" destId="{58F11D75-D205-4371-BEDB-95018785422D}" srcOrd="3" destOrd="0" parTransId="{4FF14C02-FBC7-4605-95AD-587A9C00A08C}" sibTransId="{D0A8FB9C-6DCD-44F8-8D16-66ED040A7F44}"/>
    <dgm:cxn modelId="{CAA5DED4-19D4-4BF1-8766-DDA51AF25703}" srcId="{CD886DFB-6E1E-4984-A360-76988BBFC6F3}" destId="{1FDF83B7-1F5F-468B-BFF0-A9B95698AD07}" srcOrd="4" destOrd="0" parTransId="{282A39A4-1B93-41A7-B99E-E1BC0247EDC0}" sibTransId="{DA61EB0A-FC05-4A84-A94D-345F8ADA0EE3}"/>
    <dgm:cxn modelId="{C1E76BE0-F355-49EB-9549-9C698EFE13C1}" type="presOf" srcId="{1B81BFB0-025A-4582-9070-000963DD4BDF}" destId="{93F49E74-890F-476D-86AD-E56B1DCA784F}" srcOrd="0" destOrd="0" presId="urn:microsoft.com/office/officeart/2005/8/layout/default"/>
    <dgm:cxn modelId="{8405EAF0-B31D-4551-8B98-D35AD1F42730}" srcId="{CD886DFB-6E1E-4984-A360-76988BBFC6F3}" destId="{A9430497-EAB4-4B1D-ACDA-BC2574A990ED}" srcOrd="8" destOrd="0" parTransId="{D13D5181-630A-4EEA-A5C0-27F92C2A1DA1}" sibTransId="{495A0B80-332A-4BA5-A497-1F937BBA1055}"/>
    <dgm:cxn modelId="{E8D10EF6-6863-4C43-91C8-7D899A7B66F4}" type="presOf" srcId="{AEFAE76C-2F7F-45C1-ABD2-F3E948D96534}" destId="{E4819D76-FF95-43AF-B0BC-62D4A8436FA2}" srcOrd="0" destOrd="0" presId="urn:microsoft.com/office/officeart/2005/8/layout/default"/>
    <dgm:cxn modelId="{167B60A7-6CD0-45EF-9AAE-30F923EA0677}" type="presParOf" srcId="{54F473C4-1B99-43B8-A9F2-272FC12CE231}" destId="{E4819D76-FF95-43AF-B0BC-62D4A8436FA2}" srcOrd="0" destOrd="0" presId="urn:microsoft.com/office/officeart/2005/8/layout/default"/>
    <dgm:cxn modelId="{6C0EB28E-2E1B-4BFD-AE34-672BB2AC510C}" type="presParOf" srcId="{54F473C4-1B99-43B8-A9F2-272FC12CE231}" destId="{07287F2B-C1DB-4B83-9EAC-FFA415F950D5}" srcOrd="1" destOrd="0" presId="urn:microsoft.com/office/officeart/2005/8/layout/default"/>
    <dgm:cxn modelId="{E8C99F1B-7328-48EB-A9AF-15E74687522E}" type="presParOf" srcId="{54F473C4-1B99-43B8-A9F2-272FC12CE231}" destId="{A2737CE1-B4A6-4505-9B6A-820A076BDEDF}" srcOrd="2" destOrd="0" presId="urn:microsoft.com/office/officeart/2005/8/layout/default"/>
    <dgm:cxn modelId="{694FB2B6-7FF4-4276-A26F-EA06004D482D}" type="presParOf" srcId="{54F473C4-1B99-43B8-A9F2-272FC12CE231}" destId="{BB475FCD-BCDB-4701-A561-B4B3A3B34CB6}" srcOrd="3" destOrd="0" presId="urn:microsoft.com/office/officeart/2005/8/layout/default"/>
    <dgm:cxn modelId="{66467184-7BAE-4D63-B357-442DED50F6F0}" type="presParOf" srcId="{54F473C4-1B99-43B8-A9F2-272FC12CE231}" destId="{93F49E74-890F-476D-86AD-E56B1DCA784F}" srcOrd="4" destOrd="0" presId="urn:microsoft.com/office/officeart/2005/8/layout/default"/>
    <dgm:cxn modelId="{32C677D4-BED7-4B18-AFE0-2D9B92114FFF}" type="presParOf" srcId="{54F473C4-1B99-43B8-A9F2-272FC12CE231}" destId="{051A9331-237A-48C2-A4C2-D75A79A4273F}" srcOrd="5" destOrd="0" presId="urn:microsoft.com/office/officeart/2005/8/layout/default"/>
    <dgm:cxn modelId="{55F1F198-1966-4259-959C-7FD06BB65EA7}" type="presParOf" srcId="{54F473C4-1B99-43B8-A9F2-272FC12CE231}" destId="{9E9D8959-5CEE-466A-8073-81C716170134}" srcOrd="6" destOrd="0" presId="urn:microsoft.com/office/officeart/2005/8/layout/default"/>
    <dgm:cxn modelId="{26634D15-52F3-4A01-8EC0-4C05C698E745}" type="presParOf" srcId="{54F473C4-1B99-43B8-A9F2-272FC12CE231}" destId="{3FCCF6BD-EDA6-4243-8991-AF5E3757F99A}" srcOrd="7" destOrd="0" presId="urn:microsoft.com/office/officeart/2005/8/layout/default"/>
    <dgm:cxn modelId="{5BCD129C-D852-4DCB-AF55-4C36555A8363}" type="presParOf" srcId="{54F473C4-1B99-43B8-A9F2-272FC12CE231}" destId="{F9D0EB2D-A0E3-4B33-970B-5A66CAA6BCCE}" srcOrd="8" destOrd="0" presId="urn:microsoft.com/office/officeart/2005/8/layout/default"/>
    <dgm:cxn modelId="{B623AF66-C9EC-44A9-A134-C52C9CF2CD1A}" type="presParOf" srcId="{54F473C4-1B99-43B8-A9F2-272FC12CE231}" destId="{37CF6F02-6FB3-4B2C-B67D-C05B3C3B4A02}" srcOrd="9" destOrd="0" presId="urn:microsoft.com/office/officeart/2005/8/layout/default"/>
    <dgm:cxn modelId="{A638459D-9F39-4AF6-BEB7-8E42BF0F5530}" type="presParOf" srcId="{54F473C4-1B99-43B8-A9F2-272FC12CE231}" destId="{925B002A-1B2E-47AA-B3B8-8F55826DB6F5}" srcOrd="10" destOrd="0" presId="urn:microsoft.com/office/officeart/2005/8/layout/default"/>
    <dgm:cxn modelId="{8A174241-271C-405E-80A1-D4618E365A98}" type="presParOf" srcId="{54F473C4-1B99-43B8-A9F2-272FC12CE231}" destId="{FD41581B-04DD-46DA-9A37-F239D686E618}" srcOrd="11" destOrd="0" presId="urn:microsoft.com/office/officeart/2005/8/layout/default"/>
    <dgm:cxn modelId="{3B7A052F-50CC-4FC1-BC6F-3DF5A7D1B046}" type="presParOf" srcId="{54F473C4-1B99-43B8-A9F2-272FC12CE231}" destId="{0D53A4B0-76EC-4FF6-9751-4FB0941B3F10}" srcOrd="12" destOrd="0" presId="urn:microsoft.com/office/officeart/2005/8/layout/default"/>
    <dgm:cxn modelId="{323EED77-ED0E-4F41-8B40-F53BE8256E72}" type="presParOf" srcId="{54F473C4-1B99-43B8-A9F2-272FC12CE231}" destId="{9574E0B9-A836-43D4-9AC5-FECE32BDD8FE}" srcOrd="13" destOrd="0" presId="urn:microsoft.com/office/officeart/2005/8/layout/default"/>
    <dgm:cxn modelId="{598AD1B1-4EB5-46E1-BA26-6F5382F9F3B3}" type="presParOf" srcId="{54F473C4-1B99-43B8-A9F2-272FC12CE231}" destId="{FD05BF3B-C0F9-41D9-8A09-7FE5E796C1DE}" srcOrd="14" destOrd="0" presId="urn:microsoft.com/office/officeart/2005/8/layout/default"/>
    <dgm:cxn modelId="{B1E97D2A-98DC-4F09-B524-EEDD09A79A05}" type="presParOf" srcId="{54F473C4-1B99-43B8-A9F2-272FC12CE231}" destId="{1CFEF545-2804-4BD6-AE23-5163EA1FDDB3}" srcOrd="15" destOrd="0" presId="urn:microsoft.com/office/officeart/2005/8/layout/default"/>
    <dgm:cxn modelId="{85EDF7B9-E4C8-48AC-B4F2-B5D9E86CB93E}" type="presParOf" srcId="{54F473C4-1B99-43B8-A9F2-272FC12CE231}" destId="{9B681B62-F505-49BD-9ADA-37170400D53A}" srcOrd="16" destOrd="0" presId="urn:microsoft.com/office/officeart/2005/8/layout/default"/>
    <dgm:cxn modelId="{3E393583-0423-4D14-A061-15CAA0C5E9EC}" type="presParOf" srcId="{54F473C4-1B99-43B8-A9F2-272FC12CE231}" destId="{258F4F98-83F8-4D5D-8001-6686894B66DC}" srcOrd="17" destOrd="0" presId="urn:microsoft.com/office/officeart/2005/8/layout/default"/>
    <dgm:cxn modelId="{6A48E732-D735-4C72-91F9-1F6B23962907}" type="presParOf" srcId="{54F473C4-1B99-43B8-A9F2-272FC12CE231}" destId="{49127C9C-A7B6-4350-976A-F93528F94DFD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819D76-FF95-43AF-B0BC-62D4A8436FA2}">
      <dsp:nvSpPr>
        <dsp:cNvPr id="0" name=""/>
        <dsp:cNvSpPr/>
      </dsp:nvSpPr>
      <dsp:spPr>
        <a:xfrm>
          <a:off x="0" y="0"/>
          <a:ext cx="1910729" cy="1413225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Обеспечение качественными коммунальными услугами и повышение уровня благоустройства  11,0%</a:t>
          </a:r>
        </a:p>
      </dsp:txBody>
      <dsp:txXfrm>
        <a:off x="0" y="0"/>
        <a:ext cx="1910729" cy="1413225"/>
      </dsp:txXfrm>
    </dsp:sp>
    <dsp:sp modelId="{A2737CE1-B4A6-4505-9B6A-820A076BDEDF}">
      <dsp:nvSpPr>
        <dsp:cNvPr id="0" name=""/>
        <dsp:cNvSpPr/>
      </dsp:nvSpPr>
      <dsp:spPr>
        <a:xfrm>
          <a:off x="2108514" y="288031"/>
          <a:ext cx="1702097" cy="1621842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Управление муниципальными финансами 50,5%</a:t>
          </a:r>
        </a:p>
      </dsp:txBody>
      <dsp:txXfrm>
        <a:off x="2108514" y="288031"/>
        <a:ext cx="1702097" cy="1621842"/>
      </dsp:txXfrm>
    </dsp:sp>
    <dsp:sp modelId="{93F49E74-890F-476D-86AD-E56B1DCA784F}">
      <dsp:nvSpPr>
        <dsp:cNvPr id="0" name=""/>
        <dsp:cNvSpPr/>
      </dsp:nvSpPr>
      <dsp:spPr>
        <a:xfrm>
          <a:off x="4184522" y="288031"/>
          <a:ext cx="1878686" cy="1507978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Развитие культуры 31,5%</a:t>
          </a:r>
        </a:p>
      </dsp:txBody>
      <dsp:txXfrm>
        <a:off x="4184522" y="288031"/>
        <a:ext cx="1878686" cy="1507978"/>
      </dsp:txXfrm>
    </dsp:sp>
    <dsp:sp modelId="{9E9D8959-5CEE-466A-8073-81C716170134}">
      <dsp:nvSpPr>
        <dsp:cNvPr id="0" name=""/>
        <dsp:cNvSpPr/>
      </dsp:nvSpPr>
      <dsp:spPr>
        <a:xfrm>
          <a:off x="6180356" y="1250"/>
          <a:ext cx="1910729" cy="1548195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Социальная поддержка лиц 2,3%</a:t>
          </a:r>
        </a:p>
      </dsp:txBody>
      <dsp:txXfrm>
        <a:off x="6180356" y="1250"/>
        <a:ext cx="1910729" cy="1548195"/>
      </dsp:txXfrm>
    </dsp:sp>
    <dsp:sp modelId="{F9D0EB2D-A0E3-4B33-970B-5A66CAA6BCCE}">
      <dsp:nvSpPr>
        <dsp:cNvPr id="0" name=""/>
        <dsp:cNvSpPr/>
      </dsp:nvSpPr>
      <dsp:spPr>
        <a:xfrm>
          <a:off x="44916" y="2069133"/>
          <a:ext cx="1834358" cy="1449705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Оформление права собственности на муниципальное имущество и бесхозяйные объекты муниципального имущества 0,1%</a:t>
          </a:r>
        </a:p>
      </dsp:txBody>
      <dsp:txXfrm>
        <a:off x="44916" y="2069133"/>
        <a:ext cx="1834358" cy="1449705"/>
      </dsp:txXfrm>
    </dsp:sp>
    <dsp:sp modelId="{925B002A-1B2E-47AA-B3B8-8F55826DB6F5}">
      <dsp:nvSpPr>
        <dsp:cNvPr id="0" name=""/>
        <dsp:cNvSpPr/>
      </dsp:nvSpPr>
      <dsp:spPr>
        <a:xfrm>
          <a:off x="2028674" y="2337486"/>
          <a:ext cx="1910729" cy="1050068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Развитие физической культуры и </a:t>
          </a:r>
          <a:r>
            <a:rPr lang="ru-RU" sz="1400" b="1" kern="1200">
              <a:solidFill>
                <a:schemeClr val="tx1"/>
              </a:solidFill>
            </a:rPr>
            <a:t>спорта 0,4%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2028674" y="2337486"/>
        <a:ext cx="1910729" cy="1050068"/>
      </dsp:txXfrm>
    </dsp:sp>
    <dsp:sp modelId="{0D53A4B0-76EC-4FF6-9751-4FB0941B3F10}">
      <dsp:nvSpPr>
        <dsp:cNvPr id="0" name=""/>
        <dsp:cNvSpPr/>
      </dsp:nvSpPr>
      <dsp:spPr>
        <a:xfrm>
          <a:off x="4237268" y="2448272"/>
          <a:ext cx="1910729" cy="1150484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Развитие муниципальной службы 0,2%</a:t>
          </a:r>
        </a:p>
      </dsp:txBody>
      <dsp:txXfrm>
        <a:off x="4237268" y="2448272"/>
        <a:ext cx="1910729" cy="1150484"/>
      </dsp:txXfrm>
    </dsp:sp>
    <dsp:sp modelId="{FD05BF3B-C0F9-41D9-8A09-7FE5E796C1DE}">
      <dsp:nvSpPr>
        <dsp:cNvPr id="0" name=""/>
        <dsp:cNvSpPr/>
      </dsp:nvSpPr>
      <dsp:spPr>
        <a:xfrm>
          <a:off x="6258648" y="2049810"/>
          <a:ext cx="1910729" cy="1311456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Защита населения и территории от чрезвычайных ситуаций, обеспечение пожарной безопасности 0,5%</a:t>
          </a:r>
        </a:p>
      </dsp:txBody>
      <dsp:txXfrm>
        <a:off x="6258648" y="2049810"/>
        <a:ext cx="1910729" cy="1311456"/>
      </dsp:txXfrm>
    </dsp:sp>
    <dsp:sp modelId="{9B681B62-F505-49BD-9ADA-37170400D53A}">
      <dsp:nvSpPr>
        <dsp:cNvPr id="0" name=""/>
        <dsp:cNvSpPr/>
      </dsp:nvSpPr>
      <dsp:spPr>
        <a:xfrm>
          <a:off x="2077904" y="3677995"/>
          <a:ext cx="1910729" cy="1103263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Обеспечение общественного порядка и противодействие преступности 0,03%</a:t>
          </a:r>
        </a:p>
      </dsp:txBody>
      <dsp:txXfrm>
        <a:off x="2077904" y="3677995"/>
        <a:ext cx="1910729" cy="1103263"/>
      </dsp:txXfrm>
    </dsp:sp>
    <dsp:sp modelId="{49127C9C-A7B6-4350-976A-F93528F94DFD}">
      <dsp:nvSpPr>
        <dsp:cNvPr id="0" name=""/>
        <dsp:cNvSpPr/>
      </dsp:nvSpPr>
      <dsp:spPr>
        <a:xfrm>
          <a:off x="4210336" y="3709912"/>
          <a:ext cx="1910729" cy="1146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Формирование современной городской среды  0,4%</a:t>
          </a:r>
        </a:p>
      </dsp:txBody>
      <dsp:txXfrm>
        <a:off x="4210336" y="3709912"/>
        <a:ext cx="1910729" cy="11464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0.83051</cdr:x>
      <cdr:y>0.13115</cdr:y>
    </cdr:from>
    <cdr:to>
      <cdr:x>0.92373</cdr:x>
      <cdr:y>0.21311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056784" y="576064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814C41-0C23-4FFE-BB82-F4E9D0AC9CE2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41085F-0566-4448-9AB2-8CA6312BD2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1085F-0566-4448-9AB2-8CA6312BD2F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1085F-0566-4448-9AB2-8CA6312BD2F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0612-E387-4FDC-9DCA-7E219BA070D8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722C-6D23-40E5-8C46-A07A3F32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0612-E387-4FDC-9DCA-7E219BA070D8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722C-6D23-40E5-8C46-A07A3F32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0612-E387-4FDC-9DCA-7E219BA070D8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722C-6D23-40E5-8C46-A07A3F32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0612-E387-4FDC-9DCA-7E219BA070D8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722C-6D23-40E5-8C46-A07A3F32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0612-E387-4FDC-9DCA-7E219BA070D8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722C-6D23-40E5-8C46-A07A3F32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0612-E387-4FDC-9DCA-7E219BA070D8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722C-6D23-40E5-8C46-A07A3F32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0612-E387-4FDC-9DCA-7E219BA070D8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722C-6D23-40E5-8C46-A07A3F32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0612-E387-4FDC-9DCA-7E219BA070D8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722C-6D23-40E5-8C46-A07A3F32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0612-E387-4FDC-9DCA-7E219BA070D8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722C-6D23-40E5-8C46-A07A3F32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0612-E387-4FDC-9DCA-7E219BA070D8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722C-6D23-40E5-8C46-A07A3F32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0612-E387-4FDC-9DCA-7E219BA070D8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722C-6D23-40E5-8C46-A07A3F32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00612-E387-4FDC-9DCA-7E219BA070D8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0722C-6D23-40E5-8C46-A07A3F32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едоровка Гер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0"/>
            <a:ext cx="2376264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4464496"/>
          </a:xfrm>
          <a:effectLst>
            <a:outerShdw blurRad="50800" dist="50800" dir="5400000" algn="ctr" rotWithShape="0">
              <a:schemeClr val="bg1"/>
            </a:outerShdw>
          </a:effectLst>
        </p:spPr>
        <p:txBody>
          <a:bodyPr>
            <a:normAutofit fontScale="90000"/>
          </a:bodyPr>
          <a:lstStyle/>
          <a:p>
            <a:br>
              <a:rPr lang="ru-RU" b="1" i="1" dirty="0">
                <a:solidFill>
                  <a:schemeClr val="accent2"/>
                </a:solidFill>
                <a:latin typeface="Arial Black" pitchFamily="34" charset="0"/>
                <a:cs typeface="Arial" pitchFamily="34" charset="0"/>
              </a:rPr>
            </a:br>
            <a:br>
              <a:rPr lang="ru-RU" b="1" i="1" dirty="0">
                <a:solidFill>
                  <a:schemeClr val="accent2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4000" b="1" i="1" dirty="0">
                <a:solidFill>
                  <a:schemeClr val="accent2"/>
                </a:solidFill>
                <a:latin typeface="Arial Black" pitchFamily="34" charset="0"/>
                <a:cs typeface="Arial" pitchFamily="34" charset="0"/>
              </a:rPr>
              <a:t>ПРОЕКТ БЮДЖЕТА ФЕДОРОВСКОГО СЕЛЬСКОГО ПОСЕЛЕНИЯ НЕКЛИНОВСКОГО РАЙОНА</a:t>
            </a:r>
            <a:br>
              <a:rPr lang="ru-RU" sz="4000" b="1" i="1" dirty="0">
                <a:solidFill>
                  <a:schemeClr val="accent2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4000" b="1" i="1" dirty="0">
                <a:solidFill>
                  <a:schemeClr val="accent2"/>
                </a:solidFill>
                <a:latin typeface="Arial Black" pitchFamily="34" charset="0"/>
                <a:cs typeface="Arial" pitchFamily="34" charset="0"/>
              </a:rPr>
              <a:t> НА 2025</a:t>
            </a:r>
            <a:r>
              <a:rPr lang="en-US" sz="4000" b="1" i="1" dirty="0">
                <a:solidFill>
                  <a:schemeClr val="accent2"/>
                </a:solidFill>
                <a:latin typeface="Arial Black" pitchFamily="34" charset="0"/>
                <a:cs typeface="Arial" pitchFamily="34" charset="0"/>
              </a:rPr>
              <a:t>-</a:t>
            </a:r>
            <a:r>
              <a:rPr lang="ru-RU" sz="4000" b="1" i="1" dirty="0">
                <a:solidFill>
                  <a:schemeClr val="accent2"/>
                </a:solidFill>
                <a:latin typeface="Arial Black" pitchFamily="34" charset="0"/>
                <a:cs typeface="Arial" pitchFamily="34" charset="0"/>
              </a:rPr>
              <a:t>20</a:t>
            </a:r>
            <a:r>
              <a:rPr lang="en-US" sz="4000" b="1" i="1" dirty="0">
                <a:solidFill>
                  <a:schemeClr val="accent2"/>
                </a:solidFill>
                <a:latin typeface="Arial Black" pitchFamily="34" charset="0"/>
                <a:cs typeface="Arial" pitchFamily="34" charset="0"/>
              </a:rPr>
              <a:t>2</a:t>
            </a:r>
            <a:r>
              <a:rPr lang="ru-RU" sz="4000" b="1" i="1" dirty="0">
                <a:solidFill>
                  <a:schemeClr val="accent2"/>
                </a:solidFill>
                <a:latin typeface="Arial Black" pitchFamily="34" charset="0"/>
                <a:cs typeface="Arial" pitchFamily="34" charset="0"/>
              </a:rPr>
              <a:t>7 ГОДЫ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157192"/>
            <a:ext cx="6400800" cy="481608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268760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</a:rPr>
              <a:t>Доля муниципальных программ в общем объеме расходов, запланированных на реализацию муниципальных программ Федоровского сельского поселения в 2025 году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7853842"/>
              </p:ext>
            </p:extLst>
          </p:nvPr>
        </p:nvGraphicFramePr>
        <p:xfrm>
          <a:off x="387477" y="1412776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CBE9C94-AD6B-4438-80AE-636F11E4CBA8}"/>
              </a:ext>
            </a:extLst>
          </p:cNvPr>
          <p:cNvSpPr txBox="1"/>
          <p:nvPr/>
        </p:nvSpPr>
        <p:spPr>
          <a:xfrm>
            <a:off x="5580112" y="53732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1">
                <a:lumMod val="75000"/>
              </a:schemeClr>
            </a:outerShdw>
          </a:effectLst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Особенности составления проекта решения о бюджете поселения на 2025 год и на плановый период 2026 и 2027 годов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подходы формирования и исполнения бюджета поселения  в предстоящем трехлетнем цикле сохранят механизмы эффективного расходования бюджетных средств, оптимизации и переформатирования расходов местного бюджета.</a:t>
            </a:r>
          </a:p>
          <a:p>
            <a:pPr algn="just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Параметры бюджета поселения на 2025 год и на плановый период 2026 и 2027 годов сформированы на основе второго (базового) варианта прогноза социально-экономического развития Федоровского сельского поселения на 2025 – 2027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годы с учетом предусмотренных основных показателей развития экономики.</a:t>
            </a:r>
          </a:p>
          <a:p>
            <a:pPr algn="just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Продолжится соблюдение требований бюджетного законодательства, предельного уровня муниципального долга и бюджетного дефицита, недопущение образования кредиторской задолженности.</a:t>
            </a:r>
          </a:p>
          <a:p>
            <a:pPr algn="just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Уточнение параметров ко 2 чтению будет осуществляться с учетом рассмотрения проекта областного бюджета и проекта бюджета Неклиновского района на 2025-2027 годы.</a:t>
            </a:r>
            <a:endParaRPr lang="ru-RU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bg1"/>
            </a:outerShdw>
          </a:effectLst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Основа формирования проекта бюджета Федоровского сельского поселения на 2024 год и на плановый период 2025 и 2026 годов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b="1" dirty="0"/>
          </a:p>
          <a:p>
            <a:pPr algn="just"/>
            <a:r>
              <a:rPr lang="ru-RU" sz="3000" b="1" dirty="0"/>
              <a:t>Основные направления бюджетной и налоговой политики Федоровского сельского поселения на 2024-2026 годы (Постановление Администрации от 20.10.2023 № 83)</a:t>
            </a:r>
          </a:p>
          <a:p>
            <a:pPr algn="just"/>
            <a:r>
              <a:rPr lang="ru-RU" sz="3000" b="1" dirty="0"/>
              <a:t>Проект областного закона «Об областном бюджете на 2024 год и на плановый период 2025 и 2026 годов»</a:t>
            </a:r>
          </a:p>
          <a:p>
            <a:pPr algn="just"/>
            <a:r>
              <a:rPr lang="ru-RU" sz="3000" b="1" dirty="0"/>
              <a:t>Прогноз социально-экономического развития Федоровского сельского поселения на 2024-2026 годы</a:t>
            </a:r>
          </a:p>
          <a:p>
            <a:pPr algn="just"/>
            <a:r>
              <a:rPr lang="ru-RU" sz="3000" b="1" dirty="0"/>
              <a:t>Муниципальные программы Федоровского сельского поселения</a:t>
            </a:r>
          </a:p>
          <a:p>
            <a:pPr>
              <a:buNone/>
            </a:pPr>
            <a:r>
              <a:rPr lang="ru-RU" b="1" dirty="0"/>
              <a:t>   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Прогноз основных характеристик бюджета Федоровского сельского поселения на 2025 год и на плановый период 2026 и 2027 годов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6895349"/>
              </p:ext>
            </p:extLst>
          </p:nvPr>
        </p:nvGraphicFramePr>
        <p:xfrm>
          <a:off x="395536" y="2060848"/>
          <a:ext cx="8291264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2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2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28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28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7238">
                <a:tc>
                  <a:txBody>
                    <a:bodyPr/>
                    <a:lstStyle/>
                    <a:p>
                      <a:r>
                        <a:rPr lang="ru-RU" dirty="0"/>
                        <a:t>Показатель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Проект бюджета на 2025</a:t>
                      </a:r>
                      <a:r>
                        <a:rPr lang="ru-RU" baseline="0" dirty="0"/>
                        <a:t>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Проект бюджета на  202</a:t>
                      </a:r>
                      <a:r>
                        <a:rPr lang="ru-RU" baseline="0" dirty="0"/>
                        <a:t>6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Проект  бюджета на 2027</a:t>
                      </a:r>
                      <a:r>
                        <a:rPr lang="ru-RU" baseline="0" dirty="0"/>
                        <a:t> год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279">
                <a:tc>
                  <a:txBody>
                    <a:bodyPr/>
                    <a:lstStyle/>
                    <a:p>
                      <a:r>
                        <a:rPr lang="ru-RU" dirty="0"/>
                        <a:t>1.Доходы,  всего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16247,0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15689,4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14764,7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279">
                <a:tc>
                  <a:txBody>
                    <a:bodyPr/>
                    <a:lstStyle/>
                    <a:p>
                      <a:r>
                        <a:rPr lang="ru-RU" dirty="0"/>
                        <a:t>Налоговые и неналоговые доходы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9823,0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10686,2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11606,4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279">
                <a:tc>
                  <a:txBody>
                    <a:bodyPr/>
                    <a:lstStyle/>
                    <a:p>
                      <a:r>
                        <a:rPr lang="ru-RU" dirty="0"/>
                        <a:t>Безвозмездные поступления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6424,0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5003,2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3158,3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279">
                <a:tc>
                  <a:txBody>
                    <a:bodyPr/>
                    <a:lstStyle/>
                    <a:p>
                      <a:r>
                        <a:rPr lang="ru-RU" dirty="0"/>
                        <a:t>2.Расходы, всего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16247,0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15689,4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14764,7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279">
                <a:tc>
                  <a:txBody>
                    <a:bodyPr/>
                    <a:lstStyle/>
                    <a:p>
                      <a:r>
                        <a:rPr lang="ru-RU" dirty="0"/>
                        <a:t>3. Дефицит, </a:t>
                      </a:r>
                      <a:r>
                        <a:rPr lang="ru-RU" dirty="0" err="1"/>
                        <a:t>профицит</a:t>
                      </a:r>
                      <a:endParaRPr lang="ru-RU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0,0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0,0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0,0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i="1" dirty="0">
                <a:latin typeface="Arial" pitchFamily="34" charset="0"/>
                <a:cs typeface="Arial" pitchFamily="34" charset="0"/>
              </a:rPr>
              <a:t>Доходы бюджета Федоровского сельского поселения в 2025-2027 годах (тыс.руб.)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050417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40160"/>
          </a:xfrm>
        </p:spPr>
        <p:txBody>
          <a:bodyPr>
            <a:normAutofit/>
          </a:bodyPr>
          <a:lstStyle/>
          <a:p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ДИНАМИКА ПОСТУПЛЕНИЙ СОБСТВЕННЫХ ДОХОДОВ БЮДЖЕТА ФЕДОРОВСКОГО СЕЛЬСКОГО ПОСЕЛЕНИЯ</a:t>
            </a:r>
            <a:br>
              <a:rPr lang="ru-RU" sz="2400" b="1" i="1" dirty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</a:br>
            <a:r>
              <a:rPr lang="ru-RU" sz="1600" b="1" i="1" dirty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(тыс.рублей)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3567128"/>
              </p:ext>
            </p:extLst>
          </p:nvPr>
        </p:nvGraphicFramePr>
        <p:xfrm>
          <a:off x="467544" y="1412776"/>
          <a:ext cx="849694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5599783"/>
              </p:ext>
            </p:extLst>
          </p:nvPr>
        </p:nvGraphicFramePr>
        <p:xfrm>
          <a:off x="467544" y="1412776"/>
          <a:ext cx="822960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i="1" dirty="0"/>
              <a:t>Структура налоговых и неналоговых доходов бюджета Федоровского сельского поселения Неклиновского района на 2025  год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  <a:effectLst>
            <a:outerShdw blurRad="50800" dist="50800" dir="5400000" algn="ctr" rotWithShape="0">
              <a:schemeClr val="tx1">
                <a:lumMod val="85000"/>
                <a:lumOff val="15000"/>
              </a:schemeClr>
            </a:outerShdw>
          </a:effectLst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Безвозмездные поступления из областного бюджета (тыс.рублей)</a:t>
            </a: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9781999"/>
              </p:ext>
            </p:extLst>
          </p:nvPr>
        </p:nvGraphicFramePr>
        <p:xfrm>
          <a:off x="539552" y="1220795"/>
          <a:ext cx="8147249" cy="4603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84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4114">
                <a:tc>
                  <a:txBody>
                    <a:bodyPr/>
                    <a:lstStyle/>
                    <a:p>
                      <a:r>
                        <a:rPr lang="ru-RU" sz="1800" dirty="0"/>
                        <a:t>Наименование статьи дохода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Проект 2025год       </a:t>
                      </a:r>
                      <a:r>
                        <a:rPr lang="ru-RU" sz="1800" baseline="0" dirty="0"/>
                        <a:t>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Проект</a:t>
                      </a:r>
                    </a:p>
                    <a:p>
                      <a:r>
                        <a:rPr lang="ru-RU" sz="1800" dirty="0"/>
                        <a:t> 2026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Проект 2027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709">
                <a:tc>
                  <a:txBody>
                    <a:bodyPr/>
                    <a:lstStyle/>
                    <a:p>
                      <a:r>
                        <a:rPr lang="ru-RU" sz="1800" dirty="0"/>
                        <a:t>Безвозмездные поступления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6424,0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5003,2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3158,3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1779">
                <a:tc>
                  <a:txBody>
                    <a:bodyPr/>
                    <a:lstStyle/>
                    <a:p>
                      <a:r>
                        <a:rPr lang="ru-RU" sz="1800" dirty="0"/>
                        <a:t>Дотации бюджетам сельских поселений на выравнивание бюджетной обеспеченности из бюджета субъекта Российской Федерации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5723,2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4565,5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3158,1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3019">
                <a:tc>
                  <a:txBody>
                    <a:bodyPr/>
                    <a:lstStyle/>
                    <a:p>
                      <a:r>
                        <a:rPr lang="ru-RU" sz="1800" dirty="0"/>
                        <a:t>Дотации бюджетам сельских поселений на поддержку мер по обеспечению сбалансированности бюджетов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299,8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880972"/>
                  </a:ext>
                </a:extLst>
              </a:tr>
              <a:tr h="863019">
                <a:tc>
                  <a:txBody>
                    <a:bodyPr/>
                    <a:lstStyle/>
                    <a:p>
                      <a:r>
                        <a:rPr lang="ru-RU" sz="1800"/>
                        <a:t>Субвенции бюджетам бюджетной системы Российской Федерации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401,0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437,7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0,2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748464" cy="692696"/>
          </a:xfrm>
        </p:spPr>
        <p:txBody>
          <a:bodyPr>
            <a:noAutofit/>
          </a:bodyPr>
          <a:lstStyle/>
          <a:p>
            <a:r>
              <a:rPr lang="ru-RU" sz="2800" b="1" dirty="0"/>
              <a:t>Р</a:t>
            </a:r>
            <a:r>
              <a:rPr lang="ru-RU" sz="1800" b="1" dirty="0"/>
              <a:t>асходы бюджета Федоровского сельского поселения на 2025 год – 16247,0 тыс.рублей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6710816"/>
              </p:ext>
            </p:extLst>
          </p:nvPr>
        </p:nvGraphicFramePr>
        <p:xfrm>
          <a:off x="184684" y="692696"/>
          <a:ext cx="8712968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1952</TotalTime>
  <Words>519</Words>
  <Application>Microsoft Office PowerPoint</Application>
  <PresentationFormat>Экран (4:3)</PresentationFormat>
  <Paragraphs>90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Times New Roman</vt:lpstr>
      <vt:lpstr>Тема Office</vt:lpstr>
      <vt:lpstr>  ПРОЕКТ БЮДЖЕТА ФЕДОРОВСКОГО СЕЛЬСКОГО ПОСЕЛЕНИЯ НЕКЛИНОВСКОГО РАЙОНА  НА 2025-2027 ГОДЫ</vt:lpstr>
      <vt:lpstr>Особенности составления проекта решения о бюджете поселения на 2025 год и на плановый период 2026 и 2027 годов</vt:lpstr>
      <vt:lpstr>Основа формирования проекта бюджета Федоровского сельского поселения на 2024 год и на плановый период 2025 и 2026 годов</vt:lpstr>
      <vt:lpstr>Прогноз основных характеристик бюджета Федоровского сельского поселения на 2025 год и на плановый период 2026 и 2027 годов</vt:lpstr>
      <vt:lpstr>Доходы бюджета Федоровского сельского поселения в 2025-2027 годах (тыс.руб.)</vt:lpstr>
      <vt:lpstr>ДИНАМИКА ПОСТУПЛЕНИЙ СОБСТВЕННЫХ ДОХОДОВ БЮДЖЕТА ФЕДОРОВСКОГО СЕЛЬСКОГО ПОСЕЛЕНИЯ (тыс.рублей)</vt:lpstr>
      <vt:lpstr>Структура налоговых и неналоговых доходов бюджета Федоровского сельского поселения Неклиновского района на 2025  год</vt:lpstr>
      <vt:lpstr>Безвозмездные поступления из областного бюджета (тыс.рублей)</vt:lpstr>
      <vt:lpstr>Расходы бюджета Федоровского сельского поселения на 2025 год – 16247,0 тыс.рублей</vt:lpstr>
      <vt:lpstr>Доля муниципальных программ в общем объеме расходов, запланированных на реализацию муниципальных программ Федоровского сельского поселения в 2025 году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ФЕДОРОВСКОГО СЕЛЬСКОГО ПОСЕЛЕНИЯ НЕКЛИНОВСКОГО РАЙОНА  НА 2014-2016 ГОДЫ</dc:title>
  <dc:creator>DEPO</dc:creator>
  <cp:lastModifiedBy>Admin</cp:lastModifiedBy>
  <cp:revision>183</cp:revision>
  <dcterms:created xsi:type="dcterms:W3CDTF">2014-02-20T11:03:17Z</dcterms:created>
  <dcterms:modified xsi:type="dcterms:W3CDTF">2024-11-13T12:36:08Z</dcterms:modified>
</cp:coreProperties>
</file>