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7" r:id="rId3"/>
    <p:sldId id="268" r:id="rId4"/>
    <p:sldId id="260" r:id="rId5"/>
    <p:sldId id="270" r:id="rId6"/>
    <p:sldId id="266" r:id="rId7"/>
    <p:sldId id="261" r:id="rId8"/>
    <p:sldId id="269" r:id="rId9"/>
    <p:sldId id="263" r:id="rId10"/>
    <p:sldId id="264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>
        <p:scale>
          <a:sx n="80" d="100"/>
          <a:sy n="80" d="100"/>
        </p:scale>
        <p:origin x="192" y="-3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2023 год-14011,4</c:v>
                </c:pt>
                <c:pt idx="1">
                  <c:v>Проект 2024 год-12417,9</c:v>
                </c:pt>
                <c:pt idx="2">
                  <c:v>Проект 2025 год-12419,9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8335.2000000000007</c:v>
                </c:pt>
                <c:pt idx="1">
                  <c:v>8616.9</c:v>
                </c:pt>
                <c:pt idx="2" formatCode="General">
                  <c:v>8880.2000000000007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B-4457-9179-704F16BC65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Проект 2023 год-14011,4</c:v>
                </c:pt>
                <c:pt idx="1">
                  <c:v>Проект 2024 год-12417,9</c:v>
                </c:pt>
                <c:pt idx="2">
                  <c:v>Проект 2025 год-12419,9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5676.2</c:v>
                </c:pt>
                <c:pt idx="1">
                  <c:v>3801</c:v>
                </c:pt>
                <c:pt idx="2">
                  <c:v>3539.7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B-4457-9179-704F16BC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90336"/>
        <c:axId val="47796224"/>
      </c:barChart>
      <c:catAx>
        <c:axId val="4779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796224"/>
        <c:crosses val="autoZero"/>
        <c:auto val="1"/>
        <c:lblAlgn val="ctr"/>
        <c:lblOffset val="100"/>
        <c:noMultiLvlLbl val="0"/>
      </c:catAx>
      <c:valAx>
        <c:axId val="477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0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1353247034E-2"/>
          <c:w val="0.96711758957102689"/>
          <c:h val="0.734042696085384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1D05-4FD4-9FB4-3DD48F829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2017г.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FD4-9FB4-3DD48F829D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 2018г.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11593.9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5-4FD4-9FB4-3DD48F829D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2019г.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8527.7999999999993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5-4FD4-9FB4-3DD48F829D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Факт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5-4FD4-9FB4-3DD48F829D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Факт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9294.2000000000007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5-4FD4-9FB4-3DD48F829D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План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8183.8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5-4FD4-9FB4-3DD48F829D9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Проект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8335.2000000000007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43-4CCF-BB43-770A1E660D4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Проект 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8616.9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93-46E5-97E9-9C2714CE9CF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Проект 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8880.2000000000007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E-4B87-B703-DFCB55C5F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39616"/>
        <c:axId val="83853696"/>
        <c:axId val="83826432"/>
      </c:bar3DChart>
      <c:catAx>
        <c:axId val="83839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3853696"/>
        <c:crosses val="autoZero"/>
        <c:auto val="1"/>
        <c:lblAlgn val="ctr"/>
        <c:lblOffset val="100"/>
        <c:noMultiLvlLbl val="0"/>
      </c:catAx>
      <c:valAx>
        <c:axId val="838536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83839616"/>
        <c:crosses val="autoZero"/>
        <c:crossBetween val="between"/>
      </c:valAx>
      <c:serAx>
        <c:axId val="83826432"/>
        <c:scaling>
          <c:orientation val="minMax"/>
        </c:scaling>
        <c:delete val="1"/>
        <c:axPos val="b"/>
        <c:majorTickMark val="out"/>
        <c:minorTickMark val="none"/>
        <c:tickLblPos val="none"/>
        <c:crossAx val="83853696"/>
        <c:crosses val="autoZero"/>
      </c:serAx>
    </c:plotArea>
    <c:legend>
      <c:legendPos val="b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-9.279223777583355E-2"/>
                  <c:y val="-6.3575888828181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336-445D-9554-C80EB63F699B}"/>
                </c:ext>
              </c:extLst>
            </c:dLbl>
            <c:dLbl>
              <c:idx val="1"/>
              <c:layout>
                <c:manualLayout>
                  <c:x val="9.513949645183253E-3"/>
                  <c:y val="-0.345378862013810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6-445D-9554-C80EB63F699B}"/>
                </c:ext>
              </c:extLst>
            </c:dLbl>
            <c:dLbl>
              <c:idx val="2"/>
              <c:layout>
                <c:manualLayout>
                  <c:x val="-9.5709025955089025E-2"/>
                  <c:y val="-0.11071201373363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336-445D-9554-C80EB63F699B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4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6-445D-9554-C80EB63F699B}"/>
                </c:ext>
              </c:extLst>
            </c:dLbl>
            <c:dLbl>
              <c:idx val="4"/>
              <c:layout>
                <c:manualLayout>
                  <c:x val="-6.026981870321764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6-445D-9554-C80EB63F699B}"/>
                </c:ext>
              </c:extLst>
            </c:dLbl>
            <c:dLbl>
              <c:idx val="5"/>
              <c:layout>
                <c:manualLayout>
                  <c:x val="0.13580246913580246"/>
                  <c:y val="-0.15220911527334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36-445D-9554-C80EB63F699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  <c:pt idx="5">
                  <c:v>Доходы от оказания платных услуг и компенсации затрат государства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1896.3</c:v>
                </c:pt>
                <c:pt idx="1">
                  <c:v>1572.7</c:v>
                </c:pt>
                <c:pt idx="2">
                  <c:v>4754.2</c:v>
                </c:pt>
                <c:pt idx="3">
                  <c:v>23.4</c:v>
                </c:pt>
                <c:pt idx="4">
                  <c:v>0.5</c:v>
                </c:pt>
                <c:pt idx="5">
                  <c:v>88.1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6-445D-9554-C80EB63F6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68"/>
          <c:h val="0.72145218513732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24833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38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B-4B7C-888E-01D2E3B4FB14}"/>
                </c:ext>
              </c:extLst>
            </c:dLbl>
            <c:dLbl>
              <c:idx val="2"/>
              <c:layout>
                <c:manualLayout>
                  <c:x val="9.1435731766520173E-2"/>
                  <c:y val="8.2637730025432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761776698824097E-2"/>
                      <c:h val="7.95275795914275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CB-4B7C-888E-01D2E3B4FB14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B-4B7C-888E-01D2E3B4FB14}"/>
                </c:ext>
              </c:extLst>
            </c:dLbl>
            <c:dLbl>
              <c:idx val="4"/>
              <c:layout>
                <c:manualLayout>
                  <c:x val="-4.6504302552241673E-2"/>
                  <c:y val="-6.8908332678482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B8-481F-86FA-16624E27344F}"/>
                </c:ext>
              </c:extLst>
            </c:dLbl>
            <c:dLbl>
              <c:idx val="5"/>
              <c:layout>
                <c:manualLayout>
                  <c:x val="1.5796855904899457E-4"/>
                  <c:y val="-8.87796003696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B-4B7C-888E-01D2E3B4FB14}"/>
                </c:ext>
              </c:extLst>
            </c:dLbl>
            <c:dLbl>
              <c:idx val="6"/>
              <c:layout>
                <c:manualLayout>
                  <c:x val="-9.2592592592593073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B-4B7C-888E-01D2E3B4FB14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B-4B7C-888E-01D2E3B4FB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вопросы-5816,0 тыс.руб.</c:v>
                </c:pt>
                <c:pt idx="1">
                  <c:v>Национальная оборона - 252,8 тыс.руб.</c:v>
                </c:pt>
                <c:pt idx="2">
                  <c:v>Национальная безопасность и правоохранительная деятельность - 90,8тыс.руб.</c:v>
                </c:pt>
                <c:pt idx="3">
                  <c:v>Национальная экономика - 1497,4 тыс.руб.</c:v>
                </c:pt>
                <c:pt idx="4">
                  <c:v>Жилищно-коммунальное хозяйство - 1572,1 тыс.руб.</c:v>
                </c:pt>
                <c:pt idx="5">
                  <c:v>Образование - 36,5 тыс.руб.</c:v>
                </c:pt>
                <c:pt idx="6">
                  <c:v>Культура, кинематография - 4157,9 тыс.руб.</c:v>
                </c:pt>
                <c:pt idx="7">
                  <c:v>Социальная политика - 387,9 тыс.руб.</c:v>
                </c:pt>
                <c:pt idx="8">
                  <c:v>Физическая культура и спорт - 104,6 тыс.руб.</c:v>
                </c:pt>
                <c:pt idx="9">
                  <c:v>Межбюджетные трансферты - 95,4 тыс.руб.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0.41499999999999998</c:v>
                </c:pt>
                <c:pt idx="1">
                  <c:v>1.7999999999999999E-2</c:v>
                </c:pt>
                <c:pt idx="2">
                  <c:v>6.0000000000000001E-3</c:v>
                </c:pt>
                <c:pt idx="3">
                  <c:v>0.107</c:v>
                </c:pt>
                <c:pt idx="4">
                  <c:v>0.112</c:v>
                </c:pt>
                <c:pt idx="5">
                  <c:v>3.0000000000000001E-3</c:v>
                </c:pt>
                <c:pt idx="6">
                  <c:v>0.29699999999999999</c:v>
                </c:pt>
                <c:pt idx="7">
                  <c:v>2.8000000000000001E-2</c:v>
                </c:pt>
                <c:pt idx="8">
                  <c:v>7.0000000000000001E-3</c:v>
                </c:pt>
                <c:pt idx="9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CB-4B7C-888E-01D2E3B4F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69536718142426"/>
          <c:y val="0"/>
          <c:w val="0.38330463281857574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1400" b="1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10,9%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42,4%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30,4%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2,8%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0,2%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</a:t>
          </a:r>
          <a:r>
            <a:rPr lang="ru-RU" sz="1400" b="1">
              <a:solidFill>
                <a:schemeClr val="tx1"/>
              </a:solidFill>
            </a:rPr>
            <a:t>спорта 0,7%</a:t>
          </a:r>
          <a:endParaRPr lang="ru-RU" sz="1400" b="1" dirty="0">
            <a:solidFill>
              <a:schemeClr val="tx1"/>
            </a:solidFill>
          </a:endParaRP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0,4%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0,6%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953B09D1-4E9A-412F-837C-9D78A037709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транспортной системы 10,9%</a:t>
          </a:r>
        </a:p>
      </dgm:t>
    </dgm:pt>
    <dgm:pt modelId="{7EC16C44-5776-4441-B502-32FB22EBCBAC}" type="parTrans" cxnId="{13D5DDB5-CC33-4FBE-9E81-151805049476}">
      <dgm:prSet/>
      <dgm:spPr/>
      <dgm:t>
        <a:bodyPr/>
        <a:lstStyle/>
        <a:p>
          <a:endParaRPr lang="ru-RU"/>
        </a:p>
      </dgm:t>
    </dgm:pt>
    <dgm:pt modelId="{17823BC6-D8D0-4BD7-B0F8-F98E0C3BA9F7}" type="sibTrans" cxnId="{13D5DDB5-CC33-4FBE-9E81-151805049476}">
      <dgm:prSet/>
      <dgm:spPr/>
      <dgm:t>
        <a:bodyPr/>
        <a:lstStyle/>
        <a:p>
          <a:endParaRPr lang="ru-RU"/>
        </a:p>
      </dgm:t>
    </dgm:pt>
    <dgm:pt modelId="{CC22DF10-46A9-499E-BD60-FE19A9E77E4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Формирование современной городской среды  0,6%</a:t>
          </a:r>
        </a:p>
      </dgm:t>
    </dgm:pt>
    <dgm:pt modelId="{D1C08AEE-F531-4C27-8654-8369491A9E9E}" type="parTrans" cxnId="{6CEFEB06-8F7C-4CC7-8C4B-5805219F8632}">
      <dgm:prSet/>
      <dgm:spPr/>
      <dgm:t>
        <a:bodyPr/>
        <a:lstStyle/>
        <a:p>
          <a:endParaRPr lang="ru-RU"/>
        </a:p>
      </dgm:t>
    </dgm:pt>
    <dgm:pt modelId="{CBFD8D71-AC00-4811-9F09-606760007E39}" type="sibTrans" cxnId="{6CEFEB06-8F7C-4CC7-8C4B-5805219F8632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11" custScaleY="123271" custLinFactNeighborX="-13851" custLinFactNeighborY="-39901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1" custScaleX="89081" custScaleY="107428" custLinFactNeighborX="-6299" custLinFactNeighborY="2775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1" custScaleY="68680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11" custScaleY="135044" custLinFactNeighborX="-599" custLinFactNeighborY="-25452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11" custScaleX="96003" custScaleY="126453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11" custScaleY="91594" custLinFactNeighborX="-2181" custLinFactNeighborY="5978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11" custScaleY="62667" custLinFactNeighborX="2800" custLinFactNeighborY="-6650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11" custScaleY="114394" custLinFactNeighborX="-801" custLinFactNeighborY="-7715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11" custScaleY="96234" custLinFactNeighborX="-1603" custLinFactNeighborY="-4667">
        <dgm:presLayoutVars>
          <dgm:bulletEnabled val="1"/>
        </dgm:presLayoutVars>
      </dgm:prSet>
      <dgm:spPr/>
    </dgm:pt>
    <dgm:pt modelId="{258F4F98-83F8-4D5D-8001-6686894B66DC}" type="pres">
      <dgm:prSet presAssocID="{495A0B80-332A-4BA5-A497-1F937BBA1055}" presName="sibTrans" presStyleCnt="0"/>
      <dgm:spPr/>
    </dgm:pt>
    <dgm:pt modelId="{5670E09C-7041-48B8-95E0-CF592E17DFE0}" type="pres">
      <dgm:prSet presAssocID="{953B09D1-4E9A-412F-837C-9D78A0377093}" presName="node" presStyleLbl="node1" presStyleIdx="9" presStyleCnt="11" custScaleY="111817">
        <dgm:presLayoutVars>
          <dgm:bulletEnabled val="1"/>
        </dgm:presLayoutVars>
      </dgm:prSet>
      <dgm:spPr/>
    </dgm:pt>
    <dgm:pt modelId="{A47D3A7F-E6AD-4BBA-833A-6DB631138F64}" type="pres">
      <dgm:prSet presAssocID="{17823BC6-D8D0-4BD7-B0F8-F98E0C3BA9F7}" presName="sibTrans" presStyleCnt="0"/>
      <dgm:spPr/>
    </dgm:pt>
    <dgm:pt modelId="{49127C9C-A7B6-4350-976A-F93528F94DFD}" type="pres">
      <dgm:prSet presAssocID="{CC22DF10-46A9-499E-BD60-FE19A9E77E43}" presName="node" presStyleLbl="node1" presStyleIdx="10" presStyleCnt="11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6CEFEB06-8F7C-4CC7-8C4B-5805219F8632}" srcId="{CD886DFB-6E1E-4984-A360-76988BBFC6F3}" destId="{CC22DF10-46A9-499E-BD60-FE19A9E77E43}" srcOrd="10" destOrd="0" parTransId="{D1C08AEE-F531-4C27-8654-8369491A9E9E}" sibTransId="{CBFD8D71-AC00-4811-9F09-606760007E39}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37C79E3F-55F3-483D-87E0-0EF3808EFBEA}" type="presOf" srcId="{953B09D1-4E9A-412F-837C-9D78A0377093}" destId="{5670E09C-7041-48B8-95E0-CF592E17DFE0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C18B50A7-C82C-4B85-B8CE-781DE5F8902F}" type="presOf" srcId="{CC22DF10-46A9-499E-BD60-FE19A9E77E43}" destId="{49127C9C-A7B6-4350-976A-F93528F94DFD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13D5DDB5-CC33-4FBE-9E81-151805049476}" srcId="{CD886DFB-6E1E-4984-A360-76988BBFC6F3}" destId="{953B09D1-4E9A-412F-837C-9D78A0377093}" srcOrd="9" destOrd="0" parTransId="{7EC16C44-5776-4441-B502-32FB22EBCBAC}" sibTransId="{17823BC6-D8D0-4BD7-B0F8-F98E0C3BA9F7}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  <dgm:cxn modelId="{3E393583-0423-4D14-A061-15CAA0C5E9EC}" type="presParOf" srcId="{54F473C4-1B99-43B8-A9F2-272FC12CE231}" destId="{258F4F98-83F8-4D5D-8001-6686894B66DC}" srcOrd="17" destOrd="0" presId="urn:microsoft.com/office/officeart/2005/8/layout/default"/>
    <dgm:cxn modelId="{58A0ECD0-58D2-4FD9-9B24-DF99A486B359}" type="presParOf" srcId="{54F473C4-1B99-43B8-A9F2-272FC12CE231}" destId="{5670E09C-7041-48B8-95E0-CF592E17DFE0}" srcOrd="18" destOrd="0" presId="urn:microsoft.com/office/officeart/2005/8/layout/default"/>
    <dgm:cxn modelId="{A4E38D69-E4D9-4E95-8460-42E2B8F97DCD}" type="presParOf" srcId="{54F473C4-1B99-43B8-A9F2-272FC12CE231}" destId="{A47D3A7F-E6AD-4BBA-833A-6DB631138F64}" srcOrd="19" destOrd="0" presId="urn:microsoft.com/office/officeart/2005/8/layout/default"/>
    <dgm:cxn modelId="{6A48E732-D735-4C72-91F9-1F6B23962907}" type="presParOf" srcId="{54F473C4-1B99-43B8-A9F2-272FC12CE231}" destId="{49127C9C-A7B6-4350-976A-F93528F94DFD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0"/>
          <a:ext cx="1914748" cy="1416197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10,9%</a:t>
          </a:r>
        </a:p>
      </dsp:txBody>
      <dsp:txXfrm>
        <a:off x="0" y="0"/>
        <a:ext cx="1914748" cy="1416197"/>
      </dsp:txXfrm>
    </dsp:sp>
    <dsp:sp modelId="{A2737CE1-B4A6-4505-9B6A-820A076BDEDF}">
      <dsp:nvSpPr>
        <dsp:cNvPr id="0" name=""/>
        <dsp:cNvSpPr/>
      </dsp:nvSpPr>
      <dsp:spPr>
        <a:xfrm>
          <a:off x="2088240" y="410915"/>
          <a:ext cx="1705676" cy="1234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42,4%</a:t>
          </a:r>
        </a:p>
      </dsp:txBody>
      <dsp:txXfrm>
        <a:off x="2088240" y="410915"/>
        <a:ext cx="1705676" cy="1234185"/>
      </dsp:txXfrm>
    </dsp:sp>
    <dsp:sp modelId="{93F49E74-890F-476D-86AD-E56B1DCA784F}">
      <dsp:nvSpPr>
        <dsp:cNvPr id="0" name=""/>
        <dsp:cNvSpPr/>
      </dsp:nvSpPr>
      <dsp:spPr>
        <a:xfrm>
          <a:off x="4106001" y="601613"/>
          <a:ext cx="1914748" cy="78902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30,4%</a:t>
          </a:r>
        </a:p>
      </dsp:txBody>
      <dsp:txXfrm>
        <a:off x="4106001" y="601613"/>
        <a:ext cx="1914748" cy="789029"/>
      </dsp:txXfrm>
    </dsp:sp>
    <dsp:sp modelId="{9E9D8959-5CEE-466A-8073-81C716170134}">
      <dsp:nvSpPr>
        <dsp:cNvPr id="0" name=""/>
        <dsp:cNvSpPr/>
      </dsp:nvSpPr>
      <dsp:spPr>
        <a:xfrm>
          <a:off x="6200755" y="0"/>
          <a:ext cx="1914748" cy="155145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2,8%</a:t>
          </a:r>
        </a:p>
      </dsp:txBody>
      <dsp:txXfrm>
        <a:off x="6200755" y="0"/>
        <a:ext cx="1914748" cy="1551451"/>
      </dsp:txXfrm>
    </dsp:sp>
    <dsp:sp modelId="{F9D0EB2D-A0E3-4B33-970B-5A66CAA6BCCE}">
      <dsp:nvSpPr>
        <dsp:cNvPr id="0" name=""/>
        <dsp:cNvSpPr/>
      </dsp:nvSpPr>
      <dsp:spPr>
        <a:xfrm>
          <a:off x="36357" y="1963328"/>
          <a:ext cx="1838215" cy="14527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муниципального имущества 0,2%</a:t>
          </a:r>
        </a:p>
      </dsp:txBody>
      <dsp:txXfrm>
        <a:off x="36357" y="1963328"/>
        <a:ext cx="1838215" cy="1452753"/>
      </dsp:txXfrm>
    </dsp:sp>
    <dsp:sp modelId="{925B002A-1B2E-47AA-B3B8-8F55826DB6F5}">
      <dsp:nvSpPr>
        <dsp:cNvPr id="0" name=""/>
        <dsp:cNvSpPr/>
      </dsp:nvSpPr>
      <dsp:spPr>
        <a:xfrm>
          <a:off x="2024287" y="2232245"/>
          <a:ext cx="1914748" cy="105227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</a:t>
          </a:r>
          <a:r>
            <a:rPr lang="ru-RU" sz="1400" b="1" kern="1200">
              <a:solidFill>
                <a:schemeClr val="tx1"/>
              </a:solidFill>
            </a:rPr>
            <a:t>спорта 0,7%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2024287" y="2232245"/>
        <a:ext cx="1914748" cy="1052276"/>
      </dsp:txXfrm>
    </dsp:sp>
    <dsp:sp modelId="{0D53A4B0-76EC-4FF6-9751-4FB0941B3F10}">
      <dsp:nvSpPr>
        <dsp:cNvPr id="0" name=""/>
        <dsp:cNvSpPr/>
      </dsp:nvSpPr>
      <dsp:spPr>
        <a:xfrm>
          <a:off x="4225884" y="2253332"/>
          <a:ext cx="1914748" cy="71994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0,4%</a:t>
          </a:r>
        </a:p>
      </dsp:txBody>
      <dsp:txXfrm>
        <a:off x="4225884" y="2253332"/>
        <a:ext cx="1914748" cy="719949"/>
      </dsp:txXfrm>
    </dsp:sp>
    <dsp:sp modelId="{FD05BF3B-C0F9-41D9-8A09-7FE5E796C1DE}">
      <dsp:nvSpPr>
        <dsp:cNvPr id="0" name=""/>
        <dsp:cNvSpPr/>
      </dsp:nvSpPr>
      <dsp:spPr>
        <a:xfrm>
          <a:off x="6263157" y="1943964"/>
          <a:ext cx="1914748" cy="131421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0,6%</a:t>
          </a:r>
        </a:p>
      </dsp:txBody>
      <dsp:txXfrm>
        <a:off x="6263157" y="1943964"/>
        <a:ext cx="1914748" cy="1314214"/>
      </dsp:txXfrm>
    </dsp:sp>
    <dsp:sp modelId="{9B681B62-F505-49BD-9ADA-37170400D53A}">
      <dsp:nvSpPr>
        <dsp:cNvPr id="0" name=""/>
        <dsp:cNvSpPr/>
      </dsp:nvSpPr>
      <dsp:spPr>
        <a:xfrm>
          <a:off x="1020509" y="3643453"/>
          <a:ext cx="1914748" cy="110558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sp:txBody>
      <dsp:txXfrm>
        <a:off x="1020509" y="3643453"/>
        <a:ext cx="1914748" cy="1105583"/>
      </dsp:txXfrm>
    </dsp:sp>
    <dsp:sp modelId="{5670E09C-7041-48B8-95E0-CF592E17DFE0}">
      <dsp:nvSpPr>
        <dsp:cNvPr id="0" name=""/>
        <dsp:cNvSpPr/>
      </dsp:nvSpPr>
      <dsp:spPr>
        <a:xfrm>
          <a:off x="3157425" y="3607557"/>
          <a:ext cx="1914748" cy="1284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транспортной системы 10,9%</a:t>
          </a:r>
        </a:p>
      </dsp:txBody>
      <dsp:txXfrm>
        <a:off x="3157425" y="3607557"/>
        <a:ext cx="1914748" cy="1284608"/>
      </dsp:txXfrm>
    </dsp:sp>
    <dsp:sp modelId="{49127C9C-A7B6-4350-976A-F93528F94DFD}">
      <dsp:nvSpPr>
        <dsp:cNvPr id="0" name=""/>
        <dsp:cNvSpPr/>
      </dsp:nvSpPr>
      <dsp:spPr>
        <a:xfrm>
          <a:off x="5263648" y="3675437"/>
          <a:ext cx="1914748" cy="11488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Формирование современной городской среды  0,6%</a:t>
          </a:r>
        </a:p>
      </dsp:txBody>
      <dsp:txXfrm>
        <a:off x="5263648" y="3675437"/>
        <a:ext cx="1914748" cy="1148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ПРОЕКТ БЮДЖЕТА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2023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5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2023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263849"/>
              </p:ext>
            </p:extLst>
          </p:nvPr>
        </p:nvGraphicFramePr>
        <p:xfrm>
          <a:off x="387477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BE9C94-AD6B-4438-80AE-636F11E4CBA8}"/>
              </a:ext>
            </a:extLst>
          </p:cNvPr>
          <p:cNvSpPr txBox="1"/>
          <p:nvPr/>
        </p:nvSpPr>
        <p:spPr>
          <a:xfrm>
            <a:off x="5580112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accent1">
                <a:lumMod val="7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Особенности составления проекта решения о бюджете поселения на 2023 год и на плановый период 2024 и 2025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1800" b="1" dirty="0"/>
              <a:t>Продолжится соблюдение требований бюджетного законодательства, предельного уровня муниципального долга и бюджетного дефицита, недопущение образования кредиторской задолженности</a:t>
            </a:r>
          </a:p>
          <a:p>
            <a:pPr algn="just"/>
            <a:r>
              <a:rPr lang="ru-RU" sz="1800" b="1" dirty="0"/>
              <a:t>Уточнение объема безвозмездных поступлений ко 2-му чтению бюджета в соответствии с областным  законом «Об областном бюджете на 2023 год и на плановый период 2024 и 2025 годов» и принятом во 2 чтении решения Собрания депутатов Неклиновского района «О бюджете Неклиновского района на 2023 год и на плановый период 2024 и 2025 годов</a:t>
            </a:r>
          </a:p>
          <a:p>
            <a:pPr algn="just"/>
            <a:r>
              <a:rPr lang="ru-RU" sz="1800" b="1" dirty="0"/>
              <a:t>Расходы сформированы на основе муниципальных программ Федоровского сельского  поселения</a:t>
            </a:r>
          </a:p>
          <a:p>
            <a:pPr algn="just"/>
            <a:r>
              <a:rPr lang="ru-RU" sz="1800" b="1" dirty="0"/>
              <a:t>Параметры бюджета поселения на 2023-2025 годы к 1 чтению сформированы в условиях действующего законодательства и оценки ожидаемого исполнения доходов в 2022 году.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Основа формирования проекта бюджета Федоровского сельского поселения на 2023 год и на плановый период 2024 и 2025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b="1" dirty="0"/>
          </a:p>
          <a:p>
            <a:pPr algn="just"/>
            <a:r>
              <a:rPr lang="ru-RU" sz="3000" b="1" dirty="0"/>
              <a:t>Основные направления бюджетной и налоговой политики Федоровского сельского поселения на 2023-2025 годы (Постановление Администрации от 06.10.2022 № 91)</a:t>
            </a:r>
          </a:p>
          <a:p>
            <a:pPr algn="just"/>
            <a:r>
              <a:rPr lang="ru-RU" sz="3000" b="1" dirty="0"/>
              <a:t>Проект областного закона «Об областном бюджете на 2023 год и на плановый период 2024 и 2025 годов»</a:t>
            </a:r>
          </a:p>
          <a:p>
            <a:pPr algn="just"/>
            <a:r>
              <a:rPr lang="ru-RU" sz="3000" b="1" dirty="0"/>
              <a:t>Прогноз социально-экономического развития Федоровского сельского поселения на 2023-2025 годы</a:t>
            </a:r>
          </a:p>
          <a:p>
            <a:pPr algn="just"/>
            <a:r>
              <a:rPr lang="ru-RU" sz="3000" b="1" dirty="0"/>
              <a:t>Муниципальные программы Федоровского сельского поселения</a:t>
            </a:r>
          </a:p>
          <a:p>
            <a:pPr>
              <a:buNone/>
            </a:pPr>
            <a:r>
              <a:rPr lang="ru-RU" b="1" dirty="0"/>
              <a:t>  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Прогноз основных характеристик бюджета Федоровского сельского поселения на 2023 год и на плановый период 2024 и 2025 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0221356"/>
              </p:ext>
            </p:extLst>
          </p:nvPr>
        </p:nvGraphicFramePr>
        <p:xfrm>
          <a:off x="395536" y="2060848"/>
          <a:ext cx="829126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38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2023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бюджета на  202</a:t>
                      </a:r>
                      <a:r>
                        <a:rPr lang="ru-RU" baseline="0" dirty="0"/>
                        <a:t>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Проект  бюджета на 2025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14011,4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12417,9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12419,9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8335,2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8616,9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8880,2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5676,2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3801,0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3539,7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14011,4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12417,9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12419,9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3. Дефицит, </a:t>
                      </a:r>
                      <a:r>
                        <a:rPr lang="ru-RU" dirty="0" err="1"/>
                        <a:t>профицит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2023-2025 годах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5993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7322379"/>
              </p:ext>
            </p:extLst>
          </p:nvPr>
        </p:nvGraphicFramePr>
        <p:xfrm>
          <a:off x="467544" y="141277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101319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на 2023  год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Безвозмездные поступления из областного бюджета (тыс.рублей)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983233"/>
              </p:ext>
            </p:extLst>
          </p:nvPr>
        </p:nvGraphicFramePr>
        <p:xfrm>
          <a:off x="539552" y="1600200"/>
          <a:ext cx="8147249" cy="5086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2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6037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2023       </a:t>
                      </a:r>
                      <a:r>
                        <a:rPr lang="ru-RU" sz="1800" baseline="0" dirty="0"/>
                        <a:t>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2024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Проект 2025      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037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5676,2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3801,0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3539,7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2961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3932,8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3539,5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3539,5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0054">
                <a:tc>
                  <a:txBody>
                    <a:bodyPr/>
                    <a:lstStyle/>
                    <a:p>
                      <a:r>
                        <a:rPr lang="ru-RU" sz="1800"/>
                        <a:t>Субвенции бюджетам бюджетной системы Российской Федерации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253,0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261,5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0054">
                <a:tc>
                  <a:txBody>
                    <a:bodyPr/>
                    <a:lstStyle/>
                    <a:p>
                      <a:r>
                        <a:rPr lang="ru-RU" sz="1800" dirty="0"/>
                        <a:t>Иные 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1490,4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536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1800" b="1" dirty="0"/>
              <a:t>асходы бюджета Федоровского сельского поселения на 2023 год – 14011,4 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986166"/>
              </p:ext>
            </p:extLst>
          </p:nvPr>
        </p:nvGraphicFramePr>
        <p:xfrm>
          <a:off x="184684" y="476672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1797</TotalTime>
  <Words>514</Words>
  <Application>Microsoft Office PowerPoint</Application>
  <PresentationFormat>Экран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Тема Office</vt:lpstr>
      <vt:lpstr>  ПРОЕКТ БЮДЖЕТА ФЕДОРОВСКОГО СЕЛЬСКОГО ПОСЕЛЕНИЯ НЕКЛИНОВСКОГО РАЙОНА  НА 2023-2025 ГОДЫ</vt:lpstr>
      <vt:lpstr>Особенности составления проекта решения о бюджете поселения на 2023 год и на плановый период 2024 и 2025 годов</vt:lpstr>
      <vt:lpstr>Основа формирования проекта бюджета Федоровского сельского поселения на 2023 год и на плановый период 2024 и 2025 годов</vt:lpstr>
      <vt:lpstr>Прогноз основных характеристик бюджета Федоровского сельского поселения на 2023 год и на плановый период 2024 и 2025 годов</vt:lpstr>
      <vt:lpstr>Доходы бюджета Федоровского сельского поселения в 2023-2025 годах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2023  год</vt:lpstr>
      <vt:lpstr>Безвозмездные поступления из областного бюджета (тыс.рублей)</vt:lpstr>
      <vt:lpstr>Расходы бюджета Федоровского сельского поселения на 2023 год – 14011,4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2023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178</cp:revision>
  <dcterms:created xsi:type="dcterms:W3CDTF">2014-02-20T11:03:17Z</dcterms:created>
  <dcterms:modified xsi:type="dcterms:W3CDTF">2022-11-10T06:51:13Z</dcterms:modified>
</cp:coreProperties>
</file>