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6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9" r:id="rId3"/>
    <p:sldId id="289" r:id="rId4"/>
    <p:sldId id="290" r:id="rId5"/>
    <p:sldId id="288" r:id="rId6"/>
    <p:sldId id="291" r:id="rId7"/>
    <p:sldId id="286" r:id="rId8"/>
    <p:sldId id="29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CCFF"/>
    <a:srgbClr val="800000"/>
    <a:srgbClr val="66FFFF"/>
    <a:srgbClr val="009900"/>
    <a:srgbClr val="0000FF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4" d="100"/>
          <a:sy n="84" d="100"/>
        </p:scale>
        <p:origin x="18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8048224741137"/>
          <c:y val="4.9781249999999999E-2"/>
          <c:w val="0.66532952611692764"/>
          <c:h val="0.6613147145669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5833333333333448E-2"/>
                  <c:y val="3.12500000000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  <c:pt idx="6">
                  <c:v>2020 год</c:v>
                </c:pt>
                <c:pt idx="7">
                  <c:v>2021 год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7114.6</c:v>
                </c:pt>
                <c:pt idx="1">
                  <c:v>9114.5</c:v>
                </c:pt>
                <c:pt idx="2">
                  <c:v>10846.3</c:v>
                </c:pt>
                <c:pt idx="3">
                  <c:v>9836.1</c:v>
                </c:pt>
                <c:pt idx="4">
                  <c:v>11593.9</c:v>
                </c:pt>
                <c:pt idx="5">
                  <c:v>8527.7999999999993</c:v>
                </c:pt>
                <c:pt idx="6">
                  <c:v>8333.4</c:v>
                </c:pt>
                <c:pt idx="7">
                  <c:v>9294.1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9-4DDA-AEFF-6F213F7C6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79-4DDA-AEFF-6F213F7C6B0E}"/>
                </c:ext>
              </c:extLst>
            </c:dLbl>
            <c:dLbl>
              <c:idx val="1"/>
              <c:layout>
                <c:manualLayout>
                  <c:x val="5.2083333333333488E-2"/>
                  <c:y val="6.2500000000000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79-4DDA-AEFF-6F213F7C6B0E}"/>
                </c:ext>
              </c:extLst>
            </c:dLbl>
            <c:dLbl>
              <c:idx val="2"/>
              <c:layout>
                <c:manualLayout>
                  <c:x val="7.0833333333333443E-2"/>
                  <c:y val="-1.2500246062992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79-4DDA-AEFF-6F213F7C6B0E}"/>
                </c:ext>
              </c:extLst>
            </c:dLbl>
            <c:dLbl>
              <c:idx val="3"/>
              <c:layout>
                <c:manualLayout>
                  <c:x val="4.3750000000000094E-2"/>
                  <c:y val="-9.3750000000000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  <c:pt idx="6">
                  <c:v>2020 год</c:v>
                </c:pt>
                <c:pt idx="7">
                  <c:v>2021 год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5289.8</c:v>
                </c:pt>
                <c:pt idx="1">
                  <c:v>5682.3</c:v>
                </c:pt>
                <c:pt idx="2">
                  <c:v>10516.7</c:v>
                </c:pt>
                <c:pt idx="3">
                  <c:v>4035.8</c:v>
                </c:pt>
                <c:pt idx="4">
                  <c:v>6538.7</c:v>
                </c:pt>
                <c:pt idx="5">
                  <c:v>5914.5</c:v>
                </c:pt>
                <c:pt idx="6">
                  <c:v>6976.6</c:v>
                </c:pt>
                <c:pt idx="7">
                  <c:v>11008.5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79-4DDA-AEFF-6F213F7C6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512"/>
        <c:axId val="83689856"/>
      </c:barChart>
      <c:catAx>
        <c:axId val="8353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689856"/>
        <c:crosses val="autoZero"/>
        <c:auto val="1"/>
        <c:lblAlgn val="ctr"/>
        <c:lblOffset val="100"/>
        <c:noMultiLvlLbl val="0"/>
      </c:catAx>
      <c:valAx>
        <c:axId val="8368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536512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56038519223558603"/>
          <c:y val="0.85989017820140912"/>
          <c:w val="0.43961480776441397"/>
          <c:h val="0.1161051250172675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65157984628525"/>
          <c:y val="0.33969986357435589"/>
          <c:w val="0.50469684030742967"/>
          <c:h val="0.3192360163710778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091">
              <a:solidFill>
                <a:srgbClr val="FFFFFF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FF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F83A-4EF2-B2B4-AD9A08005C8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83A-4EF2-B2B4-AD9A08005C88}"/>
              </c:ext>
            </c:extLst>
          </c:dPt>
          <c:dLbls>
            <c:dLbl>
              <c:idx val="0"/>
              <c:layout>
                <c:manualLayout>
                  <c:x val="-7.5421516777366748E-2"/>
                  <c:y val="-1.4688502478856828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</a:rPr>
                      <a:t>Б</a:t>
                    </a:r>
                    <a:r>
                      <a:rPr lang="ru-RU" sz="1799" dirty="0"/>
                      <a:t>езвозмездные поступления
11008,5</a:t>
                    </a:r>
                    <a:r>
                      <a:rPr lang="ru-RU" sz="1799" baseline="0" dirty="0"/>
                      <a:t> </a:t>
                    </a:r>
                    <a:r>
                      <a:rPr lang="ru-RU" sz="1799" dirty="0" err="1"/>
                      <a:t>тыс.руб</a:t>
                    </a:r>
                    <a:r>
                      <a:rPr lang="ru-RU" sz="1799" dirty="0"/>
                      <a:t>.
54,2%</a:t>
                    </a:r>
                    <a:endParaRPr lang="ru-RU" sz="1800" dirty="0"/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851258661577"/>
                      <c:h val="0.251712962962962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83A-4EF2-B2B4-AD9A08005C88}"/>
                </c:ext>
              </c:extLst>
            </c:dLbl>
            <c:dLbl>
              <c:idx val="1"/>
              <c:layout>
                <c:manualLayout>
                  <c:x val="4.5569581467496921E-2"/>
                  <c:y val="-1.9234470691163609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алоговые и неналоговые доходы
9294,1 </a:t>
                    </a:r>
                    <a:r>
                      <a:rPr lang="ru-RU" sz="1799" dirty="0" err="1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.
45,8%</a:t>
                    </a:r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2306668496594"/>
                      <c:h val="0.29423611111111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3A-4EF2-B2B4-AD9A08005C88}"/>
                </c:ext>
              </c:extLst>
            </c:dLbl>
            <c:numFmt formatCode="0%" sourceLinked="0"/>
            <c:spPr>
              <a:noFill/>
              <a:ln w="22188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11008.5</c:v>
                </c:pt>
                <c:pt idx="1">
                  <c:v>9294.1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A-4EF2-B2B4-AD9A08005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88836767744245E-4"/>
          <c:y val="0.14405088947214958"/>
          <c:w val="0.69070321661920153"/>
          <c:h val="0.855949110527852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9156626506023988"/>
          <c:y val="0.17897727272727293"/>
          <c:w val="1.0843373493975903E-2"/>
          <c:h val="5.6818181818181906E-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702324371615707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378614835307752E-2"/>
          <c:y val="0"/>
          <c:w val="0.75174505213875298"/>
          <c:h val="0.99856612154249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explosion val="117"/>
          <c:dPt>
            <c:idx val="1"/>
            <c:bubble3D val="0"/>
            <c:explosion val="149"/>
            <c:extLst>
              <c:ext xmlns:c16="http://schemas.microsoft.com/office/drawing/2014/chart" uri="{C3380CC4-5D6E-409C-BE32-E72D297353CC}">
                <c16:uniqueId val="{00000001-8C76-4545-9622-D6440212F3B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76-4545-9622-D6440212F3BF}"/>
              </c:ext>
            </c:extLst>
          </c:dPt>
          <c:dLbls>
            <c:dLbl>
              <c:idx val="0"/>
              <c:layout>
                <c:manualLayout>
                  <c:x val="6.31655671419451E-2"/>
                  <c:y val="9.2931281317108205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НДФЛ
12,9</a:t>
                    </a:r>
                    <a:r>
                      <a:rPr lang="ru-RU" sz="1200" baseline="0" dirty="0"/>
                      <a:t> </a:t>
                    </a:r>
                    <a:r>
                      <a:rPr lang="ru-RU" sz="1200" dirty="0"/>
                      <a:t>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C76-4545-9622-D6440212F3BF}"/>
                </c:ext>
              </c:extLst>
            </c:dLbl>
            <c:dLbl>
              <c:idx val="1"/>
              <c:layout>
                <c:manualLayout>
                  <c:x val="9.279870421602705E-3"/>
                  <c:y val="3.3344554756742362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6-4545-9622-D6440212F3BF}"/>
                </c:ext>
              </c:extLst>
            </c:dLbl>
            <c:dLbl>
              <c:idx val="2"/>
              <c:layout>
                <c:manualLayout>
                  <c:x val="4.954954954954955E-2"/>
                  <c:y val="0.3141968901614570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Налоги на совокупный доход
24,1%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76-4545-9622-D6440212F3BF}"/>
                </c:ext>
              </c:extLst>
            </c:dLbl>
            <c:dLbl>
              <c:idx val="3"/>
              <c:layout>
                <c:manualLayout>
                  <c:x val="-0.17450769667305099"/>
                  <c:y val="1.686113099498926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Госпошлина
0,4%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76-4545-9622-D6440212F3BF}"/>
                </c:ext>
              </c:extLst>
            </c:dLbl>
            <c:dLbl>
              <c:idx val="4"/>
              <c:layout>
                <c:manualLayout>
                  <c:x val="-6.4561017710624044E-2"/>
                  <c:y val="6.0606060606060608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Прочие неналоговые доходы
0,9%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43399304816628"/>
                      <c:h val="0.188949370459127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8C76-4545-9622-D6440212F3BF}"/>
                </c:ext>
              </c:extLst>
            </c:dLbl>
            <c:dLbl>
              <c:idx val="5"/>
              <c:layout>
                <c:manualLayout>
                  <c:x val="8.9738005722257694E-2"/>
                  <c:y val="-1.5389706721442428E-2"/>
                </c:manualLayout>
              </c:layout>
              <c:tx>
                <c:rich>
                  <a:bodyPr/>
                  <a:lstStyle/>
                  <a:p>
                    <a:fld id="{84D0DD71-3614-4C35-811E-0B4AED37BD2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5942619-2003-4100-82E6-DCB3A6614DE5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9E-40A6-B168-D1B779348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Налоги на имущество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0.158</c:v>
                </c:pt>
                <c:pt idx="1">
                  <c:v>0.54100000000000004</c:v>
                </c:pt>
                <c:pt idx="2">
                  <c:v>0.26500000000000001</c:v>
                </c:pt>
                <c:pt idx="3">
                  <c:v>2E-3</c:v>
                </c:pt>
                <c:pt idx="4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6-4545-9622-D6440212F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безвозмездных поступлений в 2021 году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5.5937493241024726E-2"/>
                  <c:y val="3.136714887383262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64,4%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95-41DE-933A-D0E93A06002A}"/>
                </c:ext>
              </c:extLst>
            </c:dLbl>
            <c:dLbl>
              <c:idx val="1"/>
              <c:layout>
                <c:manualLayout>
                  <c:x val="-1.5432098765432139E-3"/>
                  <c:y val="4.20904899134175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2,2%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5-41DE-933A-D0E93A06002A}"/>
                </c:ext>
              </c:extLst>
            </c:dLbl>
            <c:dLbl>
              <c:idx val="2"/>
              <c:layout>
                <c:manualLayout>
                  <c:x val="-7.7160493827160741E-3"/>
                  <c:y val="4.20904899134175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33,4%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95-41DE-933A-D0E93A06002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5-41DE-933A-D0E93A06002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64.400000000000006</c:v>
                </c:pt>
                <c:pt idx="1">
                  <c:v>2.2000000000000002</c:v>
                </c:pt>
                <c:pt idx="2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5-41DE-933A-D0E93A060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554267650158061"/>
          <c:y val="0.13902053712480253"/>
          <c:w val="0.33403582718651231"/>
          <c:h val="0.7977883096366505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30046244219475"/>
          <c:y val="9.5644479986876627E-2"/>
          <c:w val="0.42794888138982629"/>
          <c:h val="0.748910542432196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cat>
            <c:strRef>
              <c:f>Лист1!$A$2:$A$10</c:f>
              <c:strCache>
                <c:ptCount val="9"/>
                <c:pt idx="0">
                  <c:v>Управление муниципальными финансами</c:v>
                </c:pt>
                <c:pt idx="1">
                  <c:v>Прочие программы</c:v>
                </c:pt>
                <c:pt idx="2">
                  <c:v>Развитие культуры</c:v>
                </c:pt>
                <c:pt idx="3">
                  <c:v>Обеспечение качественными коммунальными услугами</c:v>
                </c:pt>
                <c:pt idx="4">
                  <c:v>Развитие физической культуры и массового спорта</c:v>
                </c:pt>
                <c:pt idx="5">
                  <c:v>Защита от ЧС, пожарная безопасность</c:v>
                </c:pt>
                <c:pt idx="6">
                  <c:v>Формирование современной городской среды</c:v>
                </c:pt>
                <c:pt idx="7">
                  <c:v>Развитие транспортной системы</c:v>
                </c:pt>
                <c:pt idx="8">
                  <c:v>Социальная поддержка лиц, замещающих муниципальные должности и муниципальных служащих, вышедших на пенсию по старости (инвалидности)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5881.9</c:v>
                </c:pt>
                <c:pt idx="1">
                  <c:v>63.5</c:v>
                </c:pt>
                <c:pt idx="2">
                  <c:v>4599.2</c:v>
                </c:pt>
                <c:pt idx="3">
                  <c:v>2735.6</c:v>
                </c:pt>
                <c:pt idx="4">
                  <c:v>71</c:v>
                </c:pt>
                <c:pt idx="5">
                  <c:v>104.4</c:v>
                </c:pt>
                <c:pt idx="6">
                  <c:v>3782.7</c:v>
                </c:pt>
                <c:pt idx="7">
                  <c:v>2337.1999999999998</c:v>
                </c:pt>
                <c:pt idx="8">
                  <c:v>261.5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2D0-99FE-A07F4FA6557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</c:pieChart>
    </c:plotArea>
    <c:legend>
      <c:legendPos val="l"/>
      <c:layout>
        <c:manualLayout>
          <c:xMode val="edge"/>
          <c:yMode val="edge"/>
          <c:x val="2.2222222222222223E-2"/>
          <c:y val="1.7780511811023622E-2"/>
          <c:w val="0.50476190476190486"/>
          <c:h val="0.90930282152230968"/>
        </c:manualLayout>
      </c:layout>
      <c:overlay val="0"/>
      <c:txPr>
        <a:bodyPr/>
        <a:lstStyle/>
        <a:p>
          <a:pPr>
            <a:defRPr sz="1160" kern="6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accent1">
          <a:alpha val="87000"/>
        </a:schemeClr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0.74909</cdr:x>
      <cdr:y>0.07317</cdr:y>
    </cdr:from>
    <cdr:to>
      <cdr:x>0.86583</cdr:x>
      <cdr:y>0.21951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4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82CB2-C394-43B9-9A12-0C0BA6C65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61B56-AC38-4D8C-9E66-16DDA1A0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239C94-FB09-4C42-8EA1-8429949DE12B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5F206-AA2F-4634-AC80-38916577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EF1-D0F6-4D10-AD8A-B79C442F1EFD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830A-8F66-4D19-8436-9CF0CC79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C8B4-387A-4080-AE8D-E5023EC5CBFD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0E26-2CF7-4D73-9CB6-2A430C037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D133-7CF9-4866-A507-BA051FD28C2D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886F-4FF2-431B-BC93-65EBB96D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2E081-C693-4EB4-B784-DB860C935419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E7EC6-E9AB-4DF2-A136-60A1821E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035C-0699-428A-8589-0DA39899FC08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4ABC-4649-49EE-8365-497A227A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2FF9-A2E7-4BAA-B99A-C27210093F00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AB3F-1ADB-42CC-94F3-FE76FE6F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90E1-C6B1-4895-A638-2FDF2C27A430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4C46-199B-44BA-BA97-E662BF598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25403-6EA6-4BAE-9125-6635136C521B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79BFD-C269-492D-A6DC-B9287FE9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A224-4DD8-4CFB-B368-3AC154ECA2FA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4645-874C-41A8-92B7-3571A0A8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2BDDE-93B7-44A3-823A-21E2FA709729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158FF-DBCA-47E1-8266-DEE23C7A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17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838FA1-FB78-44A0-86BE-551B0DCF792D}" type="datetime1">
              <a:rPr lang="ru-RU"/>
              <a:pPr>
                <a:defRPr/>
              </a:pPr>
              <a:t>07.04.2022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513CDC-0DD0-49E6-A60C-F88B7F06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6" r:id="rId7"/>
    <p:sldLayoutId id="2147483891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0"/>
            <a:ext cx="8001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бюджета Федоровского сельского поселения </a:t>
            </a:r>
          </a:p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202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год</a:t>
            </a:r>
          </a:p>
        </p:txBody>
      </p:sp>
    </p:spTree>
  </p:cSld>
  <p:clrMapOvr>
    <a:masterClrMapping/>
  </p:clrMapOvr>
  <p:transition advTm="67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/>
              <a:t>Бюджет на 202</a:t>
            </a:r>
            <a:r>
              <a:rPr lang="en-US" b="1" dirty="0"/>
              <a:t>1</a:t>
            </a:r>
            <a:r>
              <a:rPr lang="ru-RU" b="1" dirty="0"/>
              <a:t> год утвержден</a:t>
            </a:r>
            <a:r>
              <a:rPr lang="ru-RU" dirty="0"/>
              <a:t> </a:t>
            </a:r>
            <a:r>
              <a:rPr lang="ru-RU" b="1" u="sng" dirty="0">
                <a:solidFill>
                  <a:srgbClr val="A50021"/>
                </a:solidFill>
              </a:rPr>
              <a:t>2</a:t>
            </a:r>
            <a:r>
              <a:rPr lang="en-US" b="1" u="sng" dirty="0">
                <a:solidFill>
                  <a:srgbClr val="A50021"/>
                </a:solidFill>
              </a:rPr>
              <a:t>8</a:t>
            </a:r>
            <a:r>
              <a:rPr lang="ru-RU" b="1" u="sng" dirty="0">
                <a:solidFill>
                  <a:srgbClr val="A50021"/>
                </a:solidFill>
              </a:rPr>
              <a:t>.12.20</a:t>
            </a:r>
            <a:r>
              <a:rPr lang="en-US" b="1" u="sng" dirty="0">
                <a:solidFill>
                  <a:srgbClr val="A50021"/>
                </a:solidFill>
              </a:rPr>
              <a:t>20 </a:t>
            </a:r>
            <a:r>
              <a:rPr lang="ru-RU" b="1" u="sng" dirty="0">
                <a:solidFill>
                  <a:srgbClr val="A50021"/>
                </a:solidFill>
              </a:rPr>
              <a:t>г.</a:t>
            </a:r>
          </a:p>
          <a:p>
            <a:pPr algn="ctr" eaLnBrk="1" hangingPunct="1"/>
            <a:endParaRPr lang="ru-RU" b="1" u="sng" dirty="0">
              <a:solidFill>
                <a:srgbClr val="A50021"/>
              </a:solidFill>
            </a:endParaRPr>
          </a:p>
          <a:p>
            <a:pPr algn="ctr" eaLnBrk="1" hangingPunct="1"/>
            <a:endParaRPr lang="ru-RU" b="1" u="sng" dirty="0">
              <a:solidFill>
                <a:srgbClr val="0099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/>
              <a:t>Бюджетные росписи  до  главных  распорядителей  доведены</a:t>
            </a:r>
            <a:r>
              <a:rPr lang="ru-RU" dirty="0"/>
              <a:t>  </a:t>
            </a:r>
            <a:r>
              <a:rPr lang="ru-RU" b="1" u="sng" dirty="0">
                <a:solidFill>
                  <a:srgbClr val="A50021"/>
                </a:solidFill>
              </a:rPr>
              <a:t>2</a:t>
            </a:r>
            <a:r>
              <a:rPr lang="en-US" b="1" u="sng" dirty="0">
                <a:solidFill>
                  <a:srgbClr val="A50021"/>
                </a:solidFill>
              </a:rPr>
              <a:t>8</a:t>
            </a:r>
            <a:r>
              <a:rPr lang="ru-RU" b="1" u="sng" dirty="0">
                <a:solidFill>
                  <a:srgbClr val="A50021"/>
                </a:solidFill>
              </a:rPr>
              <a:t>.12.20</a:t>
            </a:r>
            <a:r>
              <a:rPr lang="en-US" b="1" u="sng" dirty="0">
                <a:solidFill>
                  <a:srgbClr val="A50021"/>
                </a:solidFill>
              </a:rPr>
              <a:t>20</a:t>
            </a:r>
            <a:r>
              <a:rPr lang="ru-RU" b="1" u="sng" dirty="0">
                <a:solidFill>
                  <a:srgbClr val="A50021"/>
                </a:solidFill>
              </a:rPr>
              <a:t> 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Динамика поступлений доходов в бюджет поселения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677875"/>
              </p:ext>
            </p:extLst>
          </p:nvPr>
        </p:nvGraphicFramePr>
        <p:xfrm>
          <a:off x="1143000" y="13716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03350" y="333375"/>
            <a:ext cx="6264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Доходы бюджета поселения в 2021 году составили 20302,6 тыс.руб.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28338"/>
              </p:ext>
            </p:extLst>
          </p:nvPr>
        </p:nvGraphicFramePr>
        <p:xfrm>
          <a:off x="762000" y="1143000"/>
          <a:ext cx="78327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990600" y="-228600"/>
          <a:ext cx="7162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332095"/>
              </p:ext>
            </p:extLst>
          </p:nvPr>
        </p:nvGraphicFramePr>
        <p:xfrm>
          <a:off x="342900" y="6096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498122"/>
              </p:ext>
            </p:extLst>
          </p:nvPr>
        </p:nvGraphicFramePr>
        <p:xfrm>
          <a:off x="431800" y="508000"/>
          <a:ext cx="8183563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бюджета поселения в 20</a:t>
            </a:r>
            <a:r>
              <a:rPr lang="en-US" sz="28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1 году исполнены в объеме 20783,9 тыс.рублей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8364"/>
              </p:ext>
            </p:extLst>
          </p:nvPr>
        </p:nvGraphicFramePr>
        <p:xfrm>
          <a:off x="609600" y="1600200"/>
          <a:ext cx="6629400" cy="4741053"/>
        </p:xfrm>
        <a:graphic>
          <a:graphicData uri="http://schemas.openxmlformats.org/drawingml/2006/table">
            <a:tbl>
              <a:tblPr/>
              <a:tblGrid>
                <a:gridCol w="250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план на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1 год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Фактическое исполнение за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1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 к плану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1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вопросы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6524,1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6466,9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99,1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240,2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240,2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107,0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107,0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2358,2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2358,2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748393"/>
                  </a:ext>
                </a:extLst>
              </a:tr>
              <a:tr h="4299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6567,4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6542,0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15,0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15,0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Культура,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кинематография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4654,7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4654,7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политика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261,5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261,5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1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Физическая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71,0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71,0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67,4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67,4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100.0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20866,6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20783,9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99,6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i="1" dirty="0">
                <a:solidFill>
                  <a:srgbClr val="A50021"/>
                </a:solidFill>
              </a:rPr>
              <a:t>Исполнение расходной части бюджета в разрезе муниципальных программ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065379"/>
              </p:ext>
            </p:extLst>
          </p:nvPr>
        </p:nvGraphicFramePr>
        <p:xfrm>
          <a:off x="457200" y="1271954"/>
          <a:ext cx="8115300" cy="49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1936</TotalTime>
  <Words>233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Динамика поступлений доходов в бюджет поселения</vt:lpstr>
      <vt:lpstr>Презентация PowerPoint</vt:lpstr>
      <vt:lpstr>Презентация PowerPoint</vt:lpstr>
      <vt:lpstr>Презентация PowerPoint</vt:lpstr>
      <vt:lpstr>Расходы бюджета поселения в 2021 году исполнены в объеме 20783,9 тыс.рублей</vt:lpstr>
      <vt:lpstr>Исполнение расходной части бюджета в разрезе муниципальных программ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</dc:creator>
  <cp:lastModifiedBy>Admin</cp:lastModifiedBy>
  <cp:revision>175</cp:revision>
  <cp:lastPrinted>1601-01-01T00:00:00Z</cp:lastPrinted>
  <dcterms:created xsi:type="dcterms:W3CDTF">1601-01-01T00:00:00Z</dcterms:created>
  <dcterms:modified xsi:type="dcterms:W3CDTF">2022-04-07T12:51:27Z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