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68" r:id="rId4"/>
    <p:sldId id="260" r:id="rId5"/>
    <p:sldId id="270" r:id="rId6"/>
    <p:sldId id="266" r:id="rId7"/>
    <p:sldId id="261" r:id="rId8"/>
    <p:sldId id="269" r:id="rId9"/>
    <p:sldId id="263" r:id="rId10"/>
    <p:sldId id="264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7" autoAdjust="0"/>
    <p:restoredTop sz="84832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 2022 год-45583,9</c:v>
                </c:pt>
                <c:pt idx="1">
                  <c:v> 2023 год-12498,2</c:v>
                </c:pt>
                <c:pt idx="2">
                  <c:v> 2024 год-12256,7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8183.8</c:v>
                </c:pt>
                <c:pt idx="1">
                  <c:v>8315.9</c:v>
                </c:pt>
                <c:pt idx="2" formatCode="General">
                  <c:v>8459.4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B-4457-9179-704F16BC65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 2022 год-45583,9</c:v>
                </c:pt>
                <c:pt idx="1">
                  <c:v> 2023 год-12498,2</c:v>
                </c:pt>
                <c:pt idx="2">
                  <c:v> 2024 год-12256,7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37400.1</c:v>
                </c:pt>
                <c:pt idx="1">
                  <c:v>4182.3</c:v>
                </c:pt>
                <c:pt idx="2">
                  <c:v>3797.3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B-4457-9179-704F16BC6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90336"/>
        <c:axId val="47796224"/>
      </c:barChart>
      <c:catAx>
        <c:axId val="4779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796224"/>
        <c:crosses val="autoZero"/>
        <c:auto val="1"/>
        <c:lblAlgn val="ctr"/>
        <c:lblOffset val="100"/>
        <c:noMultiLvlLbl val="0"/>
      </c:catAx>
      <c:valAx>
        <c:axId val="4779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90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57241353247034E-2"/>
          <c:w val="0.96711758957102689"/>
          <c:h val="0.734042696085384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2016г.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5-4FD4-9FB4-3DD48F829D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2017г.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9836.1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05-4FD4-9FB4-3DD48F829D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 2018г.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11593.9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05-4FD4-9FB4-3DD48F829D9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Факт 2019г.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8527.7999999999993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05-4FD4-9FB4-3DD48F829D9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Факт 2020г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8333.4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05-4FD4-9FB4-3DD48F829D9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План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8461.1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05-4FD4-9FB4-3DD48F829D9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Проект 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8183.8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05-4FD4-9FB4-3DD48F829D96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Проект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8315.9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43-4CCF-BB43-770A1E660D41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Проект 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8459.4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93-46E5-97E9-9C2714CE9C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839616"/>
        <c:axId val="83853696"/>
        <c:axId val="83826432"/>
      </c:bar3DChart>
      <c:catAx>
        <c:axId val="838396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83853696"/>
        <c:crosses val="autoZero"/>
        <c:auto val="1"/>
        <c:lblAlgn val="ctr"/>
        <c:lblOffset val="100"/>
        <c:noMultiLvlLbl val="0"/>
      </c:catAx>
      <c:valAx>
        <c:axId val="8385369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83839616"/>
        <c:crosses val="autoZero"/>
        <c:crossBetween val="between"/>
      </c:valAx>
      <c:serAx>
        <c:axId val="83826432"/>
        <c:scaling>
          <c:orientation val="minMax"/>
        </c:scaling>
        <c:delete val="1"/>
        <c:axPos val="b"/>
        <c:majorTickMark val="out"/>
        <c:minorTickMark val="none"/>
        <c:tickLblPos val="none"/>
        <c:crossAx val="83853696"/>
        <c:crosses val="autoZero"/>
      </c:ser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8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835834070187028E-2"/>
          <c:w val="0.92901234567901236"/>
          <c:h val="0.9088244380761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9"/>
          <c:dLbls>
            <c:dLbl>
              <c:idx val="0"/>
              <c:layout>
                <c:manualLayout>
                  <c:x val="-9.279223777583355E-2"/>
                  <c:y val="-6.35758888281819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прибыль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336-445D-9554-C80EB63F699B}"/>
                </c:ext>
              </c:extLst>
            </c:dLbl>
            <c:dLbl>
              <c:idx val="1"/>
              <c:layout>
                <c:manualLayout>
                  <c:x val="9.513949645183253E-3"/>
                  <c:y val="-0.345378862013810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36-445D-9554-C80EB63F699B}"/>
                </c:ext>
              </c:extLst>
            </c:dLbl>
            <c:dLbl>
              <c:idx val="2"/>
              <c:layout>
                <c:manualLayout>
                  <c:x val="-9.5709025955089025E-2"/>
                  <c:y val="-0.11071201373363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имущество   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336-445D-9554-C80EB63F699B}"/>
                </c:ext>
              </c:extLst>
            </c:dLbl>
            <c:dLbl>
              <c:idx val="3"/>
              <c:layout>
                <c:manualLayout>
                  <c:x val="0.10047049674346258"/>
                  <c:y val="-5.251319107618184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36-445D-9554-C80EB63F699B}"/>
                </c:ext>
              </c:extLst>
            </c:dLbl>
            <c:dLbl>
              <c:idx val="4"/>
              <c:layout>
                <c:manualLayout>
                  <c:x val="-6.026981870321764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36-445D-9554-C80EB63F699B}"/>
                </c:ext>
              </c:extLst>
            </c:dLbl>
            <c:dLbl>
              <c:idx val="5"/>
              <c:layout>
                <c:manualLayout>
                  <c:x val="0.13580246913580246"/>
                  <c:y val="-0.152209115273341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36-445D-9554-C80EB63F699B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Налоги на прибыль, доходы   </c:v>
                </c:pt>
                <c:pt idx="1">
                  <c:v>Налоги на совокупный доход  </c:v>
                </c:pt>
                <c:pt idx="2">
                  <c:v>Налог на имущество      </c:v>
                </c:pt>
                <c:pt idx="3">
                  <c:v>Государственная пошлина   </c:v>
                </c:pt>
                <c:pt idx="4">
                  <c:v>Штрафы, санкции, возмещение  ущерба                                                                                                                                             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1455.5</c:v>
                </c:pt>
                <c:pt idx="1">
                  <c:v>1987.3</c:v>
                </c:pt>
                <c:pt idx="2">
                  <c:v>4726.3</c:v>
                </c:pt>
                <c:pt idx="3">
                  <c:v>14.2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36-445D-9554-C80EB63F6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768"/>
          <c:h val="0.72145218513732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45583,9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5396634170277388E-2"/>
                  <c:y val="-0.11727338561298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B-4B7C-888E-01D2E3B4FB14}"/>
                </c:ext>
              </c:extLst>
            </c:dLbl>
            <c:dLbl>
              <c:idx val="2"/>
              <c:layout>
                <c:manualLayout>
                  <c:x val="9.1435731766520173E-2"/>
                  <c:y val="8.2637730025432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761776698824097E-2"/>
                      <c:h val="7.95275795914275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6CB-4B7C-888E-01D2E3B4FB14}"/>
                </c:ext>
              </c:extLst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CB-4B7C-888E-01D2E3B4FB14}"/>
                </c:ext>
              </c:extLst>
            </c:dLbl>
            <c:dLbl>
              <c:idx val="4"/>
              <c:layout>
                <c:manualLayout>
                  <c:x val="-4.6504302552241673E-2"/>
                  <c:y val="-6.8908332678482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B8-481F-86FA-16624E27344F}"/>
                </c:ext>
              </c:extLst>
            </c:dLbl>
            <c:dLbl>
              <c:idx val="5"/>
              <c:layout>
                <c:manualLayout>
                  <c:x val="1.5796855904899457E-4"/>
                  <c:y val="-8.877960036960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CB-4B7C-888E-01D2E3B4FB14}"/>
                </c:ext>
              </c:extLst>
            </c:dLbl>
            <c:dLbl>
              <c:idx val="6"/>
              <c:layout>
                <c:manualLayout>
                  <c:x val="-9.2592592592593073E-3"/>
                  <c:y val="-0.11371178056239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CB-4B7C-888E-01D2E3B4FB14}"/>
                </c:ext>
              </c:extLst>
            </c:dLbl>
            <c:dLbl>
              <c:idx val="8"/>
              <c:layout>
                <c:manualLayout>
                  <c:x val="-6.1728395061728114E-3"/>
                  <c:y val="-0.12531502347692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CB-4B7C-888E-01D2E3B4FB1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вопросы-6615,8 тыс.руб.</c:v>
                </c:pt>
                <c:pt idx="1">
                  <c:v>Национальная оборона - 241,7 тыс.руб.</c:v>
                </c:pt>
                <c:pt idx="2">
                  <c:v>Национальная безопасность и правоохранительная деятельность - 111,1 тыс.руб.</c:v>
                </c:pt>
                <c:pt idx="3">
                  <c:v>Национальная экономика - 1511,4 тыс.руб.</c:v>
                </c:pt>
                <c:pt idx="4">
                  <c:v>Жилищно-коммунальное хозяйство - 31564,1 тыс.руб.</c:v>
                </c:pt>
                <c:pt idx="5">
                  <c:v>Образование - 54,5 тыс.руб.</c:v>
                </c:pt>
                <c:pt idx="6">
                  <c:v>Культура, кинематография - 4918,1 тыс.руб.</c:v>
                </c:pt>
                <c:pt idx="7">
                  <c:v>Социальная политика - 401,6 тыс.руб.</c:v>
                </c:pt>
                <c:pt idx="8">
                  <c:v>Физическая культура и спорт - 71,1 тыс.руб.</c:v>
                </c:pt>
                <c:pt idx="9">
                  <c:v>Межбюджетные трансферты - 94,5 тыс.руб.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0.14499999999999999</c:v>
                </c:pt>
                <c:pt idx="1">
                  <c:v>5.0000000000000001E-3</c:v>
                </c:pt>
                <c:pt idx="2">
                  <c:v>2.3999999999999998E-3</c:v>
                </c:pt>
                <c:pt idx="3">
                  <c:v>3.3000000000000002E-2</c:v>
                </c:pt>
                <c:pt idx="4">
                  <c:v>0.69199999999999995</c:v>
                </c:pt>
                <c:pt idx="5">
                  <c:v>1E-3</c:v>
                </c:pt>
                <c:pt idx="6">
                  <c:v>0.108</c:v>
                </c:pt>
                <c:pt idx="7">
                  <c:v>8.9999999999999993E-3</c:v>
                </c:pt>
                <c:pt idx="8">
                  <c:v>1.6000000000000001E-3</c:v>
                </c:pt>
                <c:pt idx="9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CB-4B7C-888E-01D2E3B4F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669536718142426"/>
          <c:y val="0"/>
          <c:w val="0.38330463281857574"/>
          <c:h val="0.999807440094731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rgbClr val="FF0000"/>
        </a:solidFill>
      </dgm:spPr>
      <dgm:t>
        <a:bodyPr/>
        <a:lstStyle/>
        <a:p>
          <a:pPr algn="ctr"/>
          <a:r>
            <a:rPr lang="ru-RU" sz="1400" b="1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3,4%</a:t>
          </a:r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Управление муниципальными финансами 14,6%</a:t>
          </a:r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культуры 10,9%</a:t>
          </a:r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A9430497-EAB4-4B1D-ACDA-BC2574A990E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sz="1400" b="1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gm:t>
    </dgm:pt>
    <dgm:pt modelId="{D13D5181-630A-4EEA-A5C0-27F92C2A1DA1}" type="parTrans" cxnId="{8405EAF0-B31D-4551-8B98-D35AD1F42730}">
      <dgm:prSet/>
      <dgm:spPr/>
      <dgm:t>
        <a:bodyPr/>
        <a:lstStyle/>
        <a:p>
          <a:endParaRPr lang="ru-RU"/>
        </a:p>
      </dgm:t>
    </dgm:pt>
    <dgm:pt modelId="{495A0B80-332A-4BA5-A497-1F937BBA1055}" type="sibTrans" cxnId="{8405EAF0-B31D-4551-8B98-D35AD1F42730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Социальная поддержка лиц 0,9%</a:t>
          </a:r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0,1%</a:t>
          </a:r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физической культуры и спорта 0,2%</a:t>
          </a:r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муниципальной службы 0,2%</a:t>
          </a:r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0,1%</a:t>
          </a:r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953B09D1-4E9A-412F-837C-9D78A0377093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транспортной системы 3,3%</a:t>
          </a:r>
        </a:p>
      </dgm:t>
    </dgm:pt>
    <dgm:pt modelId="{7EC16C44-5776-4441-B502-32FB22EBCBAC}" type="parTrans" cxnId="{13D5DDB5-CC33-4FBE-9E81-151805049476}">
      <dgm:prSet/>
      <dgm:spPr/>
      <dgm:t>
        <a:bodyPr/>
        <a:lstStyle/>
        <a:p>
          <a:endParaRPr lang="ru-RU"/>
        </a:p>
      </dgm:t>
    </dgm:pt>
    <dgm:pt modelId="{17823BC6-D8D0-4BD7-B0F8-F98E0C3BA9F7}" type="sibTrans" cxnId="{13D5DDB5-CC33-4FBE-9E81-151805049476}">
      <dgm:prSet/>
      <dgm:spPr/>
      <dgm:t>
        <a:bodyPr/>
        <a:lstStyle/>
        <a:p>
          <a:endParaRPr lang="ru-RU"/>
        </a:p>
      </dgm:t>
    </dgm:pt>
    <dgm:pt modelId="{CC22DF10-46A9-499E-BD60-FE19A9E77E43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Формирование современной городской среды  66,3%</a:t>
          </a:r>
        </a:p>
      </dgm:t>
    </dgm:pt>
    <dgm:pt modelId="{D1C08AEE-F531-4C27-8654-8369491A9E9E}" type="parTrans" cxnId="{6CEFEB06-8F7C-4CC7-8C4B-5805219F8632}">
      <dgm:prSet/>
      <dgm:spPr/>
      <dgm:t>
        <a:bodyPr/>
        <a:lstStyle/>
        <a:p>
          <a:endParaRPr lang="ru-RU"/>
        </a:p>
      </dgm:t>
    </dgm:pt>
    <dgm:pt modelId="{CBFD8D71-AC00-4811-9F09-606760007E39}" type="sibTrans" cxnId="{6CEFEB06-8F7C-4CC7-8C4B-5805219F8632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</dgm:pt>
    <dgm:pt modelId="{E4819D76-FF95-43AF-B0BC-62D4A8436FA2}" type="pres">
      <dgm:prSet presAssocID="{AEFAE76C-2F7F-45C1-ABD2-F3E948D96534}" presName="node" presStyleLbl="node1" presStyleIdx="0" presStyleCnt="11" custScaleY="123271" custLinFactNeighborX="-13851" custLinFactNeighborY="-39901">
        <dgm:presLayoutVars>
          <dgm:bulletEnabled val="1"/>
        </dgm:presLayoutVars>
      </dgm:prSet>
      <dgm:spPr/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11" custScaleX="89081" custScaleY="107428" custLinFactNeighborX="-6299" custLinFactNeighborY="2775">
        <dgm:presLayoutVars>
          <dgm:bulletEnabled val="1"/>
        </dgm:presLayoutVars>
      </dgm:prSet>
      <dgm:spPr/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11" custScaleY="68680">
        <dgm:presLayoutVars>
          <dgm:bulletEnabled val="1"/>
        </dgm:presLayoutVars>
      </dgm:prSet>
      <dgm:spPr/>
    </dgm:pt>
    <dgm:pt modelId="{051A9331-237A-48C2-A4C2-D75A79A4273F}" type="pres">
      <dgm:prSet presAssocID="{8215585E-0086-4D7F-A1CF-4959DF854E15}" presName="sibTrans" presStyleCnt="0"/>
      <dgm:spPr/>
    </dgm:pt>
    <dgm:pt modelId="{9E9D8959-5CEE-466A-8073-81C716170134}" type="pres">
      <dgm:prSet presAssocID="{58F11D75-D205-4371-BEDB-95018785422D}" presName="node" presStyleLbl="node1" presStyleIdx="3" presStyleCnt="11" custScaleY="135044" custLinFactNeighborX="-599" custLinFactNeighborY="-25452">
        <dgm:presLayoutVars>
          <dgm:bulletEnabled val="1"/>
        </dgm:presLayoutVars>
      </dgm:prSet>
      <dgm:spPr/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4" presStyleCnt="11" custScaleX="96003" custScaleY="126453">
        <dgm:presLayoutVars>
          <dgm:bulletEnabled val="1"/>
        </dgm:presLayoutVars>
      </dgm:prSet>
      <dgm:spPr/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5" presStyleCnt="11" custScaleY="66523">
        <dgm:presLayoutVars>
          <dgm:bulletEnabled val="1"/>
        </dgm:presLayoutVars>
      </dgm:prSet>
      <dgm:spPr/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6" presStyleCnt="11" custScaleY="62667" custLinFactNeighborX="2800" custLinFactNeighborY="-6650">
        <dgm:presLayoutVars>
          <dgm:bulletEnabled val="1"/>
        </dgm:presLayoutVars>
      </dgm:prSet>
      <dgm:spPr/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7" presStyleCnt="11" custScaleY="114394" custLinFactNeighborX="-801" custLinFactNeighborY="-7715">
        <dgm:presLayoutVars>
          <dgm:bulletEnabled val="1"/>
        </dgm:presLayoutVars>
      </dgm:prSet>
      <dgm:spPr/>
    </dgm:pt>
    <dgm:pt modelId="{1CFEF545-2804-4BD6-AE23-5163EA1FDDB3}" type="pres">
      <dgm:prSet presAssocID="{C6DE03DF-EC5B-4F91-B4CC-32C747CC39C3}" presName="sibTrans" presStyleCnt="0"/>
      <dgm:spPr/>
    </dgm:pt>
    <dgm:pt modelId="{9B681B62-F505-49BD-9ADA-37170400D53A}" type="pres">
      <dgm:prSet presAssocID="{A9430497-EAB4-4B1D-ACDA-BC2574A990ED}" presName="node" presStyleLbl="node1" presStyleIdx="8" presStyleCnt="11" custScaleY="96234" custLinFactNeighborX="-1603" custLinFactNeighborY="-4667">
        <dgm:presLayoutVars>
          <dgm:bulletEnabled val="1"/>
        </dgm:presLayoutVars>
      </dgm:prSet>
      <dgm:spPr/>
    </dgm:pt>
    <dgm:pt modelId="{258F4F98-83F8-4D5D-8001-6686894B66DC}" type="pres">
      <dgm:prSet presAssocID="{495A0B80-332A-4BA5-A497-1F937BBA1055}" presName="sibTrans" presStyleCnt="0"/>
      <dgm:spPr/>
    </dgm:pt>
    <dgm:pt modelId="{5670E09C-7041-48B8-95E0-CF592E17DFE0}" type="pres">
      <dgm:prSet presAssocID="{953B09D1-4E9A-412F-837C-9D78A0377093}" presName="node" presStyleLbl="node1" presStyleIdx="9" presStyleCnt="11" custScaleY="111817">
        <dgm:presLayoutVars>
          <dgm:bulletEnabled val="1"/>
        </dgm:presLayoutVars>
      </dgm:prSet>
      <dgm:spPr/>
    </dgm:pt>
    <dgm:pt modelId="{A47D3A7F-E6AD-4BBA-833A-6DB631138F64}" type="pres">
      <dgm:prSet presAssocID="{17823BC6-D8D0-4BD7-B0F8-F98E0C3BA9F7}" presName="sibTrans" presStyleCnt="0"/>
      <dgm:spPr/>
    </dgm:pt>
    <dgm:pt modelId="{49127C9C-A7B6-4350-976A-F93528F94DFD}" type="pres">
      <dgm:prSet presAssocID="{CC22DF10-46A9-499E-BD60-FE19A9E77E43}" presName="node" presStyleLbl="node1" presStyleIdx="10" presStyleCnt="11">
        <dgm:presLayoutVars>
          <dgm:bulletEnabled val="1"/>
        </dgm:presLayoutVars>
      </dgm:prSet>
      <dgm:spPr/>
    </dgm:pt>
  </dgm:ptLst>
  <dgm:cxnLst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6CEFEB06-8F7C-4CC7-8C4B-5805219F8632}" srcId="{CD886DFB-6E1E-4984-A360-76988BBFC6F3}" destId="{CC22DF10-46A9-499E-BD60-FE19A9E77E43}" srcOrd="10" destOrd="0" parTransId="{D1C08AEE-F531-4C27-8654-8369491A9E9E}" sibTransId="{CBFD8D71-AC00-4811-9F09-606760007E39}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37C79E3F-55F3-483D-87E0-0EF3808EFBEA}" type="presOf" srcId="{953B09D1-4E9A-412F-837C-9D78A0377093}" destId="{5670E09C-7041-48B8-95E0-CF592E17DFE0}" srcOrd="0" destOrd="0" presId="urn:microsoft.com/office/officeart/2005/8/layout/default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D2D9FE45-CC44-47FD-902A-341E1E11AAFC}" srcId="{CD886DFB-6E1E-4984-A360-76988BBFC6F3}" destId="{6577E6D7-D179-4397-B63E-73F23D3FB2E8}" srcOrd="6" destOrd="0" parTransId="{83743C6C-2F11-4148-910B-DFC15AD9C96F}" sibTransId="{D6B6C621-663F-4C77-B47C-D1910CEE4668}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2062CB4C-B324-41BE-9BAF-2422C602C1FD}" srcId="{CD886DFB-6E1E-4984-A360-76988BBFC6F3}" destId="{CC984181-BCA6-479A-B214-3EBAD9863F26}" srcOrd="5" destOrd="0" parTransId="{FC1CC6E6-2BA9-4AED-BBF2-750F0B631FAD}" sibTransId="{A6F0D2FA-829C-4796-8653-F4503099F6FC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9922829C-FDEA-4D93-936F-B0CC4D08A96E}" type="presOf" srcId="{A9430497-EAB4-4B1D-ACDA-BC2574A990ED}" destId="{9B681B62-F505-49BD-9ADA-37170400D53A}" srcOrd="0" destOrd="0" presId="urn:microsoft.com/office/officeart/2005/8/layout/default"/>
    <dgm:cxn modelId="{F74292A2-8276-4AD5-91D6-732564805C43}" srcId="{CD886DFB-6E1E-4984-A360-76988BBFC6F3}" destId="{9D622E7B-4F0F-4CD1-9B6C-5CC26FE15B1A}" srcOrd="7" destOrd="0" parTransId="{EA8E04C9-DA92-4D92-9206-BBD5384768E3}" sibTransId="{C6DE03DF-EC5B-4F91-B4CC-32C747CC39C3}"/>
    <dgm:cxn modelId="{C18B50A7-C82C-4B85-B8CE-781DE5F8902F}" type="presOf" srcId="{CC22DF10-46A9-499E-BD60-FE19A9E77E43}" destId="{49127C9C-A7B6-4350-976A-F93528F94DFD}" srcOrd="0" destOrd="0" presId="urn:microsoft.com/office/officeart/2005/8/layout/default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13D5DDB5-CC33-4FBE-9E81-151805049476}" srcId="{CD886DFB-6E1E-4984-A360-76988BBFC6F3}" destId="{953B09D1-4E9A-412F-837C-9D78A0377093}" srcOrd="9" destOrd="0" parTransId="{7EC16C44-5776-4441-B502-32FB22EBCBAC}" sibTransId="{17823BC6-D8D0-4BD7-B0F8-F98E0C3BA9F7}"/>
    <dgm:cxn modelId="{E76A6BC7-9DB6-40E9-8959-46E23322BE67}" srcId="{CD886DFB-6E1E-4984-A360-76988BBFC6F3}" destId="{58F11D75-D205-4371-BEDB-95018785422D}" srcOrd="3" destOrd="0" parTransId="{4FF14C02-FBC7-4605-95AD-587A9C00A08C}" sibTransId="{D0A8FB9C-6DCD-44F8-8D16-66ED040A7F44}"/>
    <dgm:cxn modelId="{CAA5DED4-19D4-4BF1-8766-DDA51AF25703}" srcId="{CD886DFB-6E1E-4984-A360-76988BBFC6F3}" destId="{1FDF83B7-1F5F-468B-BFF0-A9B95698AD07}" srcOrd="4" destOrd="0" parTransId="{282A39A4-1B93-41A7-B99E-E1BC0247EDC0}" sibTransId="{DA61EB0A-FC05-4A84-A94D-345F8ADA0EE3}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8405EAF0-B31D-4551-8B98-D35AD1F42730}" srcId="{CD886DFB-6E1E-4984-A360-76988BBFC6F3}" destId="{A9430497-EAB4-4B1D-ACDA-BC2574A990ED}" srcOrd="8" destOrd="0" parTransId="{D13D5181-630A-4EEA-A5C0-27F92C2A1DA1}" sibTransId="{495A0B80-332A-4BA5-A497-1F937BBA1055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55F1F198-1966-4259-959C-7FD06BB65EA7}" type="presParOf" srcId="{54F473C4-1B99-43B8-A9F2-272FC12CE231}" destId="{9E9D8959-5CEE-466A-8073-81C716170134}" srcOrd="6" destOrd="0" presId="urn:microsoft.com/office/officeart/2005/8/layout/default"/>
    <dgm:cxn modelId="{26634D15-52F3-4A01-8EC0-4C05C698E745}" type="presParOf" srcId="{54F473C4-1B99-43B8-A9F2-272FC12CE231}" destId="{3FCCF6BD-EDA6-4243-8991-AF5E3757F99A}" srcOrd="7" destOrd="0" presId="urn:microsoft.com/office/officeart/2005/8/layout/default"/>
    <dgm:cxn modelId="{5BCD129C-D852-4DCB-AF55-4C36555A8363}" type="presParOf" srcId="{54F473C4-1B99-43B8-A9F2-272FC12CE231}" destId="{F9D0EB2D-A0E3-4B33-970B-5A66CAA6BCCE}" srcOrd="8" destOrd="0" presId="urn:microsoft.com/office/officeart/2005/8/layout/default"/>
    <dgm:cxn modelId="{B623AF66-C9EC-44A9-A134-C52C9CF2CD1A}" type="presParOf" srcId="{54F473C4-1B99-43B8-A9F2-272FC12CE231}" destId="{37CF6F02-6FB3-4B2C-B67D-C05B3C3B4A02}" srcOrd="9" destOrd="0" presId="urn:microsoft.com/office/officeart/2005/8/layout/default"/>
    <dgm:cxn modelId="{A638459D-9F39-4AF6-BEB7-8E42BF0F5530}" type="presParOf" srcId="{54F473C4-1B99-43B8-A9F2-272FC12CE231}" destId="{925B002A-1B2E-47AA-B3B8-8F55826DB6F5}" srcOrd="10" destOrd="0" presId="urn:microsoft.com/office/officeart/2005/8/layout/default"/>
    <dgm:cxn modelId="{8A174241-271C-405E-80A1-D4618E365A98}" type="presParOf" srcId="{54F473C4-1B99-43B8-A9F2-272FC12CE231}" destId="{FD41581B-04DD-46DA-9A37-F239D686E618}" srcOrd="11" destOrd="0" presId="urn:microsoft.com/office/officeart/2005/8/layout/default"/>
    <dgm:cxn modelId="{3B7A052F-50CC-4FC1-BC6F-3DF5A7D1B046}" type="presParOf" srcId="{54F473C4-1B99-43B8-A9F2-272FC12CE231}" destId="{0D53A4B0-76EC-4FF6-9751-4FB0941B3F10}" srcOrd="12" destOrd="0" presId="urn:microsoft.com/office/officeart/2005/8/layout/default"/>
    <dgm:cxn modelId="{323EED77-ED0E-4F41-8B40-F53BE8256E72}" type="presParOf" srcId="{54F473C4-1B99-43B8-A9F2-272FC12CE231}" destId="{9574E0B9-A836-43D4-9AC5-FECE32BDD8FE}" srcOrd="13" destOrd="0" presId="urn:microsoft.com/office/officeart/2005/8/layout/default"/>
    <dgm:cxn modelId="{598AD1B1-4EB5-46E1-BA26-6F5382F9F3B3}" type="presParOf" srcId="{54F473C4-1B99-43B8-A9F2-272FC12CE231}" destId="{FD05BF3B-C0F9-41D9-8A09-7FE5E796C1DE}" srcOrd="14" destOrd="0" presId="urn:microsoft.com/office/officeart/2005/8/layout/default"/>
    <dgm:cxn modelId="{B1E97D2A-98DC-4F09-B524-EEDD09A79A05}" type="presParOf" srcId="{54F473C4-1B99-43B8-A9F2-272FC12CE231}" destId="{1CFEF545-2804-4BD6-AE23-5163EA1FDDB3}" srcOrd="15" destOrd="0" presId="urn:microsoft.com/office/officeart/2005/8/layout/default"/>
    <dgm:cxn modelId="{85EDF7B9-E4C8-48AC-B4F2-B5D9E86CB93E}" type="presParOf" srcId="{54F473C4-1B99-43B8-A9F2-272FC12CE231}" destId="{9B681B62-F505-49BD-9ADA-37170400D53A}" srcOrd="16" destOrd="0" presId="urn:microsoft.com/office/officeart/2005/8/layout/default"/>
    <dgm:cxn modelId="{3E393583-0423-4D14-A061-15CAA0C5E9EC}" type="presParOf" srcId="{54F473C4-1B99-43B8-A9F2-272FC12CE231}" destId="{258F4F98-83F8-4D5D-8001-6686894B66DC}" srcOrd="17" destOrd="0" presId="urn:microsoft.com/office/officeart/2005/8/layout/default"/>
    <dgm:cxn modelId="{58A0ECD0-58D2-4FD9-9B24-DF99A486B359}" type="presParOf" srcId="{54F473C4-1B99-43B8-A9F2-272FC12CE231}" destId="{5670E09C-7041-48B8-95E0-CF592E17DFE0}" srcOrd="18" destOrd="0" presId="urn:microsoft.com/office/officeart/2005/8/layout/default"/>
    <dgm:cxn modelId="{A4E38D69-E4D9-4E95-8460-42E2B8F97DCD}" type="presParOf" srcId="{54F473C4-1B99-43B8-A9F2-272FC12CE231}" destId="{A47D3A7F-E6AD-4BBA-833A-6DB631138F64}" srcOrd="19" destOrd="0" presId="urn:microsoft.com/office/officeart/2005/8/layout/default"/>
    <dgm:cxn modelId="{6A48E732-D735-4C72-91F9-1F6B23962907}" type="presParOf" srcId="{54F473C4-1B99-43B8-A9F2-272FC12CE231}" destId="{49127C9C-A7B6-4350-976A-F93528F94DFD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19D76-FF95-43AF-B0BC-62D4A8436FA2}">
      <dsp:nvSpPr>
        <dsp:cNvPr id="0" name=""/>
        <dsp:cNvSpPr/>
      </dsp:nvSpPr>
      <dsp:spPr>
        <a:xfrm>
          <a:off x="0" y="0"/>
          <a:ext cx="1914748" cy="1416197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3,4%</a:t>
          </a:r>
        </a:p>
      </dsp:txBody>
      <dsp:txXfrm>
        <a:off x="0" y="0"/>
        <a:ext cx="1914748" cy="1416197"/>
      </dsp:txXfrm>
    </dsp:sp>
    <dsp:sp modelId="{A2737CE1-B4A6-4505-9B6A-820A076BDEDF}">
      <dsp:nvSpPr>
        <dsp:cNvPr id="0" name=""/>
        <dsp:cNvSpPr/>
      </dsp:nvSpPr>
      <dsp:spPr>
        <a:xfrm>
          <a:off x="2088240" y="410915"/>
          <a:ext cx="1705676" cy="1234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Управление муниципальными финансами 14,6%</a:t>
          </a:r>
        </a:p>
      </dsp:txBody>
      <dsp:txXfrm>
        <a:off x="2088240" y="410915"/>
        <a:ext cx="1705676" cy="1234185"/>
      </dsp:txXfrm>
    </dsp:sp>
    <dsp:sp modelId="{93F49E74-890F-476D-86AD-E56B1DCA784F}">
      <dsp:nvSpPr>
        <dsp:cNvPr id="0" name=""/>
        <dsp:cNvSpPr/>
      </dsp:nvSpPr>
      <dsp:spPr>
        <a:xfrm>
          <a:off x="4106001" y="601613"/>
          <a:ext cx="1914748" cy="78902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культуры 10,9%</a:t>
          </a:r>
        </a:p>
      </dsp:txBody>
      <dsp:txXfrm>
        <a:off x="4106001" y="601613"/>
        <a:ext cx="1914748" cy="789029"/>
      </dsp:txXfrm>
    </dsp:sp>
    <dsp:sp modelId="{9E9D8959-5CEE-466A-8073-81C716170134}">
      <dsp:nvSpPr>
        <dsp:cNvPr id="0" name=""/>
        <dsp:cNvSpPr/>
      </dsp:nvSpPr>
      <dsp:spPr>
        <a:xfrm>
          <a:off x="6200755" y="0"/>
          <a:ext cx="1914748" cy="155145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Социальная поддержка лиц 0,9%</a:t>
          </a:r>
        </a:p>
      </dsp:txBody>
      <dsp:txXfrm>
        <a:off x="6200755" y="0"/>
        <a:ext cx="1914748" cy="1551451"/>
      </dsp:txXfrm>
    </dsp:sp>
    <dsp:sp modelId="{F9D0EB2D-A0E3-4B33-970B-5A66CAA6BCCE}">
      <dsp:nvSpPr>
        <dsp:cNvPr id="0" name=""/>
        <dsp:cNvSpPr/>
      </dsp:nvSpPr>
      <dsp:spPr>
        <a:xfrm>
          <a:off x="36357" y="1963328"/>
          <a:ext cx="1838215" cy="14527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0,1%</a:t>
          </a:r>
        </a:p>
      </dsp:txBody>
      <dsp:txXfrm>
        <a:off x="36357" y="1963328"/>
        <a:ext cx="1838215" cy="1452753"/>
      </dsp:txXfrm>
    </dsp:sp>
    <dsp:sp modelId="{925B002A-1B2E-47AA-B3B8-8F55826DB6F5}">
      <dsp:nvSpPr>
        <dsp:cNvPr id="0" name=""/>
        <dsp:cNvSpPr/>
      </dsp:nvSpPr>
      <dsp:spPr>
        <a:xfrm>
          <a:off x="2066048" y="2307581"/>
          <a:ext cx="1914748" cy="76424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физической культуры и спорта 0,2%</a:t>
          </a:r>
        </a:p>
      </dsp:txBody>
      <dsp:txXfrm>
        <a:off x="2066048" y="2307581"/>
        <a:ext cx="1914748" cy="764248"/>
      </dsp:txXfrm>
    </dsp:sp>
    <dsp:sp modelId="{0D53A4B0-76EC-4FF6-9751-4FB0941B3F10}">
      <dsp:nvSpPr>
        <dsp:cNvPr id="0" name=""/>
        <dsp:cNvSpPr/>
      </dsp:nvSpPr>
      <dsp:spPr>
        <a:xfrm>
          <a:off x="4225884" y="2253332"/>
          <a:ext cx="1914748" cy="71994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муниципальной службы 0,2%</a:t>
          </a:r>
        </a:p>
      </dsp:txBody>
      <dsp:txXfrm>
        <a:off x="4225884" y="2253332"/>
        <a:ext cx="1914748" cy="719949"/>
      </dsp:txXfrm>
    </dsp:sp>
    <dsp:sp modelId="{FD05BF3B-C0F9-41D9-8A09-7FE5E796C1DE}">
      <dsp:nvSpPr>
        <dsp:cNvPr id="0" name=""/>
        <dsp:cNvSpPr/>
      </dsp:nvSpPr>
      <dsp:spPr>
        <a:xfrm>
          <a:off x="6263157" y="1943964"/>
          <a:ext cx="1914748" cy="1314214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0,1%</a:t>
          </a:r>
        </a:p>
      </dsp:txBody>
      <dsp:txXfrm>
        <a:off x="6263157" y="1943964"/>
        <a:ext cx="1914748" cy="1314214"/>
      </dsp:txXfrm>
    </dsp:sp>
    <dsp:sp modelId="{9B681B62-F505-49BD-9ADA-37170400D53A}">
      <dsp:nvSpPr>
        <dsp:cNvPr id="0" name=""/>
        <dsp:cNvSpPr/>
      </dsp:nvSpPr>
      <dsp:spPr>
        <a:xfrm>
          <a:off x="1020509" y="3643453"/>
          <a:ext cx="1914748" cy="110558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sp:txBody>
      <dsp:txXfrm>
        <a:off x="1020509" y="3643453"/>
        <a:ext cx="1914748" cy="1105583"/>
      </dsp:txXfrm>
    </dsp:sp>
    <dsp:sp modelId="{5670E09C-7041-48B8-95E0-CF592E17DFE0}">
      <dsp:nvSpPr>
        <dsp:cNvPr id="0" name=""/>
        <dsp:cNvSpPr/>
      </dsp:nvSpPr>
      <dsp:spPr>
        <a:xfrm>
          <a:off x="3157425" y="3607557"/>
          <a:ext cx="1914748" cy="1284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транспортной системы 3,3%</a:t>
          </a:r>
        </a:p>
      </dsp:txBody>
      <dsp:txXfrm>
        <a:off x="3157425" y="3607557"/>
        <a:ext cx="1914748" cy="1284608"/>
      </dsp:txXfrm>
    </dsp:sp>
    <dsp:sp modelId="{49127C9C-A7B6-4350-976A-F93528F94DFD}">
      <dsp:nvSpPr>
        <dsp:cNvPr id="0" name=""/>
        <dsp:cNvSpPr/>
      </dsp:nvSpPr>
      <dsp:spPr>
        <a:xfrm>
          <a:off x="5263648" y="3675437"/>
          <a:ext cx="1914748" cy="11488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Формирование современной городской среды  66,3%</a:t>
          </a:r>
        </a:p>
      </dsp:txBody>
      <dsp:txXfrm>
        <a:off x="5263648" y="3675437"/>
        <a:ext cx="1914748" cy="1148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0.83051</cdr:x>
      <cdr:y>0.13115</cdr:y>
    </cdr:from>
    <cdr:to>
      <cdr:x>0.92373</cdr:x>
      <cdr:y>0.21311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56784" y="576064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едоровка 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237626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БЮДЖЕТ ФЕДОРОВСКОГО СЕЛЬСКОГО ПОСЕЛЕНИЯ НЕКЛИНОВСКОГО РАЙОНА</a:t>
            </a:r>
            <a:b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2022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-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4 ГОДЫ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Федоровского сельского поселения в 2022 году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081762"/>
              </p:ext>
            </p:extLst>
          </p:nvPr>
        </p:nvGraphicFramePr>
        <p:xfrm>
          <a:off x="387477" y="1412776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BE9C94-AD6B-4438-80AE-636F11E4CBA8}"/>
              </a:ext>
            </a:extLst>
          </p:cNvPr>
          <p:cNvSpPr txBox="1"/>
          <p:nvPr/>
        </p:nvSpPr>
        <p:spPr>
          <a:xfrm>
            <a:off x="5580112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составления проекта решения о бюджете поселения на 2022 год и на плановый период 2023 и 2024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/>
              <a:t>Доходы бюджета сформированы с учетом изменений, внесенных в бюджетное и налоговое законодательство</a:t>
            </a:r>
          </a:p>
          <a:p>
            <a:pPr algn="just"/>
            <a:r>
              <a:rPr lang="ru-RU" sz="1800" b="1" dirty="0"/>
              <a:t>Безвозмездные поступления утверждены в соответствии с Областным законом от 16.12.2021 №635-ЗС»Об областном бюджете на 2022 год и на плановый период 2023 и 2024 годов» и решением Собрания депутатов Неклиновского района от 24.12.2021 № 33 «О бюджете Неклиновского района на 2022 год и на плановый период 2023 и 2024 годов»</a:t>
            </a:r>
          </a:p>
          <a:p>
            <a:pPr algn="just"/>
            <a:r>
              <a:rPr lang="ru-RU" sz="1800" b="1" dirty="0"/>
              <a:t>Расходы сформированы на основе муниципальных программ Федоровского сельского  поселения</a:t>
            </a:r>
          </a:p>
          <a:p>
            <a:pPr algn="just"/>
            <a:r>
              <a:rPr lang="ru-RU" sz="1800" b="1" dirty="0"/>
              <a:t>При формировании параметров бюджета  поселения учтены мероприятия Плана по росту доходного потенциала Федоровского сельского поселения, оптимизации расходов бюджета поселения и сокращению муниципального долга Федоровского сельского поселения до 2024 года.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Основа формирования проекта бюджета Федоровского сельского поселения на 2022 год и на плановый период 2023 и 2024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/>
          </a:p>
          <a:p>
            <a:pPr algn="just"/>
            <a:r>
              <a:rPr lang="ru-RU" sz="3000" b="1" dirty="0"/>
              <a:t>Основные направления бюджетной и налоговой политики Федоровского сельского поселения на 2022-2024 годы (Постановление Администрации от 19.10.2021 № 81)</a:t>
            </a:r>
          </a:p>
          <a:p>
            <a:pPr algn="just"/>
            <a:r>
              <a:rPr lang="ru-RU" sz="3000" b="1" dirty="0"/>
              <a:t>Проект областного закона «Об областном бюджете на 2022 год и на плановый период 2023 и 2024 годов»</a:t>
            </a:r>
          </a:p>
          <a:p>
            <a:pPr algn="just"/>
            <a:r>
              <a:rPr lang="ru-RU" sz="3000" b="1" dirty="0"/>
              <a:t>Прогноз социально-экономического развития Федоровского сельского поселения на 2022-2024 годы</a:t>
            </a:r>
          </a:p>
          <a:p>
            <a:pPr algn="just"/>
            <a:r>
              <a:rPr lang="ru-RU" sz="3000" b="1" dirty="0"/>
              <a:t>Муниципальные программы Федоровского сельского поселения</a:t>
            </a:r>
          </a:p>
          <a:p>
            <a:pPr>
              <a:buNone/>
            </a:pPr>
            <a:r>
              <a:rPr lang="ru-RU" b="1" dirty="0"/>
              <a:t>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Основные характеристики бюджета Федоровского сельского поселения на 2022 год и на плановый период 2023 и 2024 годов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820324"/>
              </p:ext>
            </p:extLst>
          </p:nvPr>
        </p:nvGraphicFramePr>
        <p:xfrm>
          <a:off x="395536" y="2060848"/>
          <a:ext cx="829126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238">
                <a:tc>
                  <a:txBody>
                    <a:bodyPr/>
                    <a:lstStyle/>
                    <a:p>
                      <a:r>
                        <a:rPr lang="ru-RU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Бюджет на</a:t>
                      </a:r>
                    </a:p>
                    <a:p>
                      <a:r>
                        <a:rPr lang="ru-RU" dirty="0"/>
                        <a:t> 2022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Бюджет на  202</a:t>
                      </a:r>
                      <a:r>
                        <a:rPr lang="ru-RU" baseline="0" dirty="0"/>
                        <a:t>3год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Бюджет на</a:t>
                      </a:r>
                    </a:p>
                    <a:p>
                      <a:r>
                        <a:rPr lang="ru-RU" dirty="0"/>
                        <a:t> 2024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1.Доходы,  всего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45583,9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12498,2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12256,7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Налоговые и неналоговые доходы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8183,8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8315,9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8459,4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37400,1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4182,3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3797,3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2.Расходы, всего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45583,9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12498,2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12256,7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3. Дефицит, </a:t>
                      </a:r>
                      <a:r>
                        <a:rPr lang="ru-RU" dirty="0" err="1"/>
                        <a:t>профицит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Доходы бюджета Федоровского сельского поселения в 2022-2024 годах 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0967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ДИНАМИКА ПОСТУПЛЕНИЙ СОБСТВЕННЫХ ДОХОДОВ БЮДЖЕТА ФЕДОРОВСКОГО СЕЛЬСКОГО ПОСЕЛЕНИЯ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863734"/>
              </p:ext>
            </p:extLst>
          </p:nvPr>
        </p:nvGraphicFramePr>
        <p:xfrm>
          <a:off x="467544" y="1412776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273897"/>
              </p:ext>
            </p:extLst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Структура налоговых и неналоговых доходов бюджета Федоровского сельского поселения Неклиновского района на 2022  год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Безвозмездные поступления из областного бюджета (тыс.рублей)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728184"/>
              </p:ext>
            </p:extLst>
          </p:nvPr>
        </p:nvGraphicFramePr>
        <p:xfrm>
          <a:off x="539552" y="1148787"/>
          <a:ext cx="8147249" cy="4672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21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статьи дохода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 2022</a:t>
                      </a:r>
                      <a:r>
                        <a:rPr lang="ru-RU" sz="1800" baseline="0" dirty="0"/>
                        <a:t>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 2023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2024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37400,1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4182,3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3797,3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163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выравнивание бюджетной обеспеченности из бюджета субъекта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5538,3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3932,8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3539,5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504">
                <a:tc>
                  <a:txBody>
                    <a:bodyPr/>
                    <a:lstStyle/>
                    <a:p>
                      <a:r>
                        <a:rPr lang="ru-RU" sz="1800" dirty="0"/>
                        <a:t>Субвенции бюджетам бюджетной системы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241,9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249,5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257,8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ru-RU" sz="1800" dirty="0"/>
                        <a:t>Субсидии бюджетам сельских поселений на поддержку отрасли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120,5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372312"/>
                  </a:ext>
                </a:extLst>
              </a:tr>
              <a:tr h="880054">
                <a:tc>
                  <a:txBody>
                    <a:bodyPr/>
                    <a:lstStyle/>
                    <a:p>
                      <a:r>
                        <a:rPr lang="ru-RU" sz="1800" dirty="0"/>
                        <a:t>Иные межбюджетные трансферты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31499,4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0536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Autofit/>
          </a:bodyPr>
          <a:lstStyle/>
          <a:p>
            <a:r>
              <a:rPr lang="ru-RU" sz="2800" b="1" dirty="0"/>
              <a:t>Р</a:t>
            </a:r>
            <a:r>
              <a:rPr lang="ru-RU" sz="1800" b="1" dirty="0"/>
              <a:t>асходы бюджета Федоровского сельского поселения на 2022 год – 45583,9 тыс.рублей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259446"/>
              </p:ext>
            </p:extLst>
          </p:nvPr>
        </p:nvGraphicFramePr>
        <p:xfrm>
          <a:off x="179512" y="692696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1921</TotalTime>
  <Words>525</Words>
  <Application>Microsoft Office PowerPoint</Application>
  <PresentationFormat>Экран (4:3)</PresentationFormat>
  <Paragraphs>95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Тема Office</vt:lpstr>
      <vt:lpstr>  БЮДЖЕТ ФЕДОРОВСКОГО СЕЛЬСКОГО ПОСЕЛЕНИЯ НЕКЛИНОВСКОГО РАЙОНА  НА 2022-2024 ГОДЫ</vt:lpstr>
      <vt:lpstr>Особенности составления проекта решения о бюджете поселения на 2022 год и на плановый период 2023 и 2024 годов</vt:lpstr>
      <vt:lpstr>Основа формирования проекта бюджета Федоровского сельского поселения на 2022 год и на плановый период 2023 и 2024 годов</vt:lpstr>
      <vt:lpstr>Основные характеристики бюджета Федоровского сельского поселения на 2022 год и на плановый период 2023 и 2024 годов</vt:lpstr>
      <vt:lpstr>Доходы бюджета Федоровского сельского поселения в 2022-2024 годах (тыс.руб.)</vt:lpstr>
      <vt:lpstr>ДИНАМИКА ПОСТУПЛЕНИЙ СОБСТВЕННЫХ ДОХОДОВ БЮДЖЕТА ФЕДОРОВСКОГО СЕЛЬСКОГО ПОСЕЛЕНИЯ (тыс.рублей)</vt:lpstr>
      <vt:lpstr>Структура налоговых и неналоговых доходов бюджета Федоровского сельского поселения Неклиновского района на 2022  год</vt:lpstr>
      <vt:lpstr>Безвозмездные поступления из областного бюджета (тыс.рублей)</vt:lpstr>
      <vt:lpstr>Расходы бюджета Федоровского сельского поселения на 2022 год – 45583,9 тыс.рублей</vt:lpstr>
      <vt:lpstr>Доля муниципальных программ в общем объеме расходов, запланированных на реализацию муниципальных программ Федоровского сельского поселения в 2022 году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Admin</cp:lastModifiedBy>
  <cp:revision>174</cp:revision>
  <dcterms:created xsi:type="dcterms:W3CDTF">2014-02-20T11:03:17Z</dcterms:created>
  <dcterms:modified xsi:type="dcterms:W3CDTF">2022-01-21T10:26:04Z</dcterms:modified>
</cp:coreProperties>
</file>