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6" r:id="rId1"/>
  </p:sldMasterIdLst>
  <p:notesMasterIdLst>
    <p:notesMasterId r:id="rId10"/>
  </p:notesMasterIdLst>
  <p:handoutMasterIdLst>
    <p:handoutMasterId r:id="rId11"/>
  </p:handoutMasterIdLst>
  <p:sldIdLst>
    <p:sldId id="283" r:id="rId2"/>
    <p:sldId id="259" r:id="rId3"/>
    <p:sldId id="289" r:id="rId4"/>
    <p:sldId id="290" r:id="rId5"/>
    <p:sldId id="288" r:id="rId6"/>
    <p:sldId id="291" r:id="rId7"/>
    <p:sldId id="286" r:id="rId8"/>
    <p:sldId id="29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800000"/>
    <a:srgbClr val="66FFFF"/>
    <a:srgbClr val="009900"/>
    <a:srgbClr val="0000FF"/>
    <a:srgbClr val="FF3300"/>
    <a:srgbClr val="0000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87" d="100"/>
          <a:sy n="87" d="100"/>
        </p:scale>
        <p:origin x="184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3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68048224741137"/>
          <c:y val="4.9781249999999999E-2"/>
          <c:w val="0.66532952611692764"/>
          <c:h val="0.66131471456692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4.5833333333333448E-2"/>
                  <c:y val="3.1250000000000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79-4DDA-AEFF-6F213F7C6B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  <c:pt idx="5">
                  <c:v>2019 год</c:v>
                </c:pt>
                <c:pt idx="6">
                  <c:v>2020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7114.6</c:v>
                </c:pt>
                <c:pt idx="1">
                  <c:v>9114.5</c:v>
                </c:pt>
                <c:pt idx="2">
                  <c:v>10846.3</c:v>
                </c:pt>
                <c:pt idx="3">
                  <c:v>9836.1</c:v>
                </c:pt>
                <c:pt idx="4">
                  <c:v>11593.9</c:v>
                </c:pt>
                <c:pt idx="5">
                  <c:v>8527.7999999999993</c:v>
                </c:pt>
                <c:pt idx="6">
                  <c:v>8333.4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79-4DDA-AEFF-6F213F7C6B0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79-4DDA-AEFF-6F213F7C6B0E}"/>
                </c:ext>
              </c:extLst>
            </c:dLbl>
            <c:dLbl>
              <c:idx val="1"/>
              <c:layout>
                <c:manualLayout>
                  <c:x val="5.2083333333333488E-2"/>
                  <c:y val="6.2500000000000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79-4DDA-AEFF-6F213F7C6B0E}"/>
                </c:ext>
              </c:extLst>
            </c:dLbl>
            <c:dLbl>
              <c:idx val="2"/>
              <c:layout>
                <c:manualLayout>
                  <c:x val="7.0833333333333443E-2"/>
                  <c:y val="-1.25002460629921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79-4DDA-AEFF-6F213F7C6B0E}"/>
                </c:ext>
              </c:extLst>
            </c:dLbl>
            <c:dLbl>
              <c:idx val="3"/>
              <c:layout>
                <c:manualLayout>
                  <c:x val="4.3750000000000094E-2"/>
                  <c:y val="-9.3750000000000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79-4DDA-AEFF-6F213F7C6B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  <c:pt idx="4">
                  <c:v>2018 год</c:v>
                </c:pt>
                <c:pt idx="5">
                  <c:v>2019 год</c:v>
                </c:pt>
                <c:pt idx="6">
                  <c:v>2020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5289.8</c:v>
                </c:pt>
                <c:pt idx="1">
                  <c:v>5682.3</c:v>
                </c:pt>
                <c:pt idx="2">
                  <c:v>10516.7</c:v>
                </c:pt>
                <c:pt idx="3">
                  <c:v>4035.8</c:v>
                </c:pt>
                <c:pt idx="4">
                  <c:v>6538.7</c:v>
                </c:pt>
                <c:pt idx="5">
                  <c:v>5914.5</c:v>
                </c:pt>
                <c:pt idx="6">
                  <c:v>6976.6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79-4DDA-AEFF-6F213F7C6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36512"/>
        <c:axId val="83689856"/>
      </c:barChart>
      <c:catAx>
        <c:axId val="8353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689856"/>
        <c:crosses val="autoZero"/>
        <c:auto val="1"/>
        <c:lblAlgn val="ctr"/>
        <c:lblOffset val="100"/>
        <c:noMultiLvlLbl val="0"/>
      </c:catAx>
      <c:valAx>
        <c:axId val="8368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536512"/>
        <c:crosses val="autoZero"/>
        <c:crossBetween val="between"/>
      </c:valAx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67027530212569586"/>
          <c:y val="0.80725861220472439"/>
          <c:w val="0.3297246978743042"/>
          <c:h val="0.1687367125984252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15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765157984628525"/>
          <c:y val="0.33969986357435589"/>
          <c:w val="0.50469684030742967"/>
          <c:h val="0.3192360163710778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1091">
              <a:solidFill>
                <a:srgbClr val="FFFFFF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00FF00"/>
              </a:solidFill>
              <a:ln w="11091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F83A-4EF2-B2B4-AD9A08005C8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1091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83A-4EF2-B2B4-AD9A08005C88}"/>
              </c:ext>
            </c:extLst>
          </c:dPt>
          <c:dLbls>
            <c:dLbl>
              <c:idx val="0"/>
              <c:layout>
                <c:manualLayout>
                  <c:x val="-7.5421516777366748E-2"/>
                  <c:y val="-1.4688502478856828E-2"/>
                </c:manualLayout>
              </c:layout>
              <c:tx>
                <c:rich>
                  <a:bodyPr/>
                  <a:lstStyle/>
                  <a:p>
                    <a:pPr>
                      <a:defRPr sz="1396" b="1" i="0" u="none" strike="noStrike" baseline="0">
                        <a:solidFill>
                          <a:schemeClr val="tx1"/>
                        </a:solidFill>
                        <a:latin typeface="Times New Roman" pitchFamily="18" charset="0"/>
                        <a:ea typeface="Arial"/>
                        <a:cs typeface="Arial"/>
                      </a:defRPr>
                    </a:pPr>
                    <a:r>
                      <a:rPr lang="ru-RU" sz="1799" baseline="0" dirty="0">
                        <a:latin typeface="Times New Roman" pitchFamily="18" charset="0"/>
                      </a:rPr>
                      <a:t>Б</a:t>
                    </a:r>
                    <a:r>
                      <a:rPr lang="ru-RU" sz="1799" dirty="0"/>
                      <a:t>езвозмездные поступления
6976,6</a:t>
                    </a:r>
                    <a:r>
                      <a:rPr lang="ru-RU" sz="1799" baseline="0" dirty="0"/>
                      <a:t> </a:t>
                    </a:r>
                    <a:r>
                      <a:rPr lang="ru-RU" sz="1799" dirty="0" err="1"/>
                      <a:t>тыс.руб</a:t>
                    </a:r>
                    <a:r>
                      <a:rPr lang="ru-RU" sz="1799" dirty="0"/>
                      <a:t>.
45,6%</a:t>
                    </a:r>
                    <a:endParaRPr lang="ru-RU" sz="1800" dirty="0"/>
                  </a:p>
                </c:rich>
              </c:tx>
              <c:spPr>
                <a:noFill/>
                <a:ln w="22188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7851258661577"/>
                      <c:h val="0.2517129629629629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83A-4EF2-B2B4-AD9A08005C88}"/>
                </c:ext>
              </c:extLst>
            </c:dLbl>
            <c:dLbl>
              <c:idx val="1"/>
              <c:layout>
                <c:manualLayout>
                  <c:x val="4.5569581467496921E-2"/>
                  <c:y val="-1.9234470691163609E-2"/>
                </c:manualLayout>
              </c:layout>
              <c:tx>
                <c:rich>
                  <a:bodyPr/>
                  <a:lstStyle/>
                  <a:p>
                    <a:pPr>
                      <a:defRPr sz="1396" b="1" i="0" u="none" strike="noStrike" baseline="0">
                        <a:solidFill>
                          <a:schemeClr val="tx1"/>
                        </a:solidFill>
                        <a:latin typeface="Times New Roman" pitchFamily="18" charset="0"/>
                        <a:ea typeface="Arial"/>
                        <a:cs typeface="Arial"/>
                      </a:defRPr>
                    </a:pPr>
                    <a:r>
                      <a:rPr lang="ru-RU" sz="1799" baseline="0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799" dirty="0">
                        <a:latin typeface="Times New Roman" pitchFamily="18" charset="0"/>
                        <a:cs typeface="Times New Roman" pitchFamily="18" charset="0"/>
                      </a:rPr>
                      <a:t>алоговые и неналоговые доходы
8333,4 </a:t>
                    </a:r>
                    <a:r>
                      <a:rPr lang="ru-RU" sz="1799" dirty="0" err="1">
                        <a:latin typeface="Times New Roman" pitchFamily="18" charset="0"/>
                        <a:cs typeface="Times New Roman" pitchFamily="18" charset="0"/>
                      </a:rPr>
                      <a:t>тыс.руб</a:t>
                    </a:r>
                    <a:r>
                      <a:rPr lang="ru-RU" sz="1799" dirty="0">
                        <a:latin typeface="Times New Roman" pitchFamily="18" charset="0"/>
                        <a:cs typeface="Times New Roman" pitchFamily="18" charset="0"/>
                      </a:rPr>
                      <a:t>.
54,4%</a:t>
                    </a:r>
                    <a:endParaRPr lang="ru-RU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22188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02306668496594"/>
                      <c:h val="0.2942361111111110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83A-4EF2-B2B4-AD9A08005C88}"/>
                </c:ext>
              </c:extLst>
            </c:dLbl>
            <c:numFmt formatCode="0%" sourceLinked="0"/>
            <c:spPr>
              <a:noFill/>
              <a:ln w="22188">
                <a:noFill/>
              </a:ln>
            </c:spPr>
            <c:txPr>
              <a:bodyPr/>
              <a:lstStyle/>
              <a:p>
                <a:pPr>
                  <a:defRPr sz="1396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Arial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6976.6</c:v>
                </c:pt>
                <c:pt idx="1">
                  <c:v>8333.4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3A-4EF2-B2B4-AD9A08005C8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091">
              <a:solidFill>
                <a:schemeClr val="tx1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chemeClr val="accent1"/>
              </a:solidFill>
              <a:ln w="11091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83A-4EF2-B2B4-AD9A08005C88}"/>
              </c:ext>
            </c:extLst>
          </c:dPt>
          <c:cat>
            <c:strRef>
              <c:f>Sheet1!$B$1:$C$1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4-F83A-4EF2-B2B4-AD9A08005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2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688836767744245E-4"/>
          <c:y val="0.14405088947214958"/>
          <c:w val="0.69070321661920153"/>
          <c:h val="0.8559491105278520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69156626506023988"/>
          <c:y val="0.17897727272727293"/>
          <c:w val="1.0843373493975903E-2"/>
          <c:h val="5.6818181818181906E-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400924546593834"/>
          <c:y val="0.14715413290729962"/>
          <c:w val="0.60459790499160582"/>
          <c:h val="0.839145840465593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</c:v>
                </c:pt>
              </c:strCache>
            </c:strRef>
          </c:tx>
          <c:explosion val="83"/>
          <c:dPt>
            <c:idx val="2"/>
            <c:bubble3D val="0"/>
            <c:explosion val="82"/>
            <c:extLst>
              <c:ext xmlns:c16="http://schemas.microsoft.com/office/drawing/2014/chart" uri="{C3380CC4-5D6E-409C-BE32-E72D297353CC}">
                <c16:uniqueId val="{00000002-8C76-4545-9622-D6440212F3BF}"/>
              </c:ext>
            </c:extLst>
          </c:dPt>
          <c:dLbls>
            <c:dLbl>
              <c:idx val="0"/>
              <c:layout>
                <c:manualLayout>
                  <c:x val="-1.0408006431628479E-2"/>
                  <c:y val="-3.1110920917494012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/>
                      <a:t>НДФЛ
12,9</a:t>
                    </a:r>
                    <a:r>
                      <a:rPr lang="ru-RU" sz="1200" baseline="0" dirty="0"/>
                      <a:t> </a:t>
                    </a:r>
                    <a:r>
                      <a:rPr lang="ru-RU" sz="1200" dirty="0"/>
                      <a:t>%
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C76-4545-9622-D6440212F3BF}"/>
                </c:ext>
              </c:extLst>
            </c:dLbl>
            <c:dLbl>
              <c:idx val="1"/>
              <c:layout>
                <c:manualLayout>
                  <c:x val="9.279870421602705E-3"/>
                  <c:y val="3.3344554756742362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76-4545-9622-D6440212F3BF}"/>
                </c:ext>
              </c:extLst>
            </c:dLbl>
            <c:dLbl>
              <c:idx val="2"/>
              <c:layout>
                <c:manualLayout>
                  <c:x val="-4.4046487432314201E-2"/>
                  <c:y val="0.1828449161246149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/>
                      <a:t>Налоги на совокупный доход
24,1%
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C76-4545-9622-D6440212F3BF}"/>
                </c:ext>
              </c:extLst>
            </c:dLbl>
            <c:dLbl>
              <c:idx val="3"/>
              <c:layout>
                <c:manualLayout>
                  <c:x val="-7.5408597573951908E-2"/>
                  <c:y val="-5.8661417322835091E-3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/>
                      <a:t>Госпошлина
0,4%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C76-4545-9622-D6440212F3BF}"/>
                </c:ext>
              </c:extLst>
            </c:dLbl>
            <c:dLbl>
              <c:idx val="4"/>
              <c:layout>
                <c:manualLayout>
                  <c:x val="1.5018561868955515E-2"/>
                  <c:y val="-2.5642378941762713E-2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/>
                      <a:t>Прочие неналоговые доходы
0,9%
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43399304816628"/>
                      <c:h val="0.188949370459127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8C76-4545-9622-D6440212F3BF}"/>
                </c:ext>
              </c:extLst>
            </c:dLbl>
            <c:dLbl>
              <c:idx val="5"/>
              <c:layout>
                <c:manualLayout>
                  <c:x val="8.9738005722257694E-2"/>
                  <c:y val="-1.5389706721442428E-2"/>
                </c:manualLayout>
              </c:layout>
              <c:tx>
                <c:rich>
                  <a:bodyPr/>
                  <a:lstStyle/>
                  <a:p>
                    <a:fld id="{84D0DD71-3614-4C35-811E-0B4AED37BD2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5942619-2003-4100-82E6-DCB3A6614DE5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99E-40A6-B168-D1B7793487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Налоги на имущество</c:v>
                </c:pt>
                <c:pt idx="2">
                  <c:v>Налоги на совокупный доход</c:v>
                </c:pt>
                <c:pt idx="3">
                  <c:v>Госпошлина</c:v>
                </c:pt>
                <c:pt idx="4">
                  <c:v>Прочие 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0.16400000000000001</c:v>
                </c:pt>
                <c:pt idx="1">
                  <c:v>0.63800000000000001</c:v>
                </c:pt>
                <c:pt idx="2">
                  <c:v>0.189</c:v>
                </c:pt>
                <c:pt idx="3">
                  <c:v>2E-3</c:v>
                </c:pt>
                <c:pt idx="4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76-4545-9622-D6440212F3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1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безвозмездных поступлений в 2020 году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-5.5937493241024726E-2"/>
                  <c:y val="3.136714887383262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74,5%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F95-41DE-933A-D0E93A06002A}"/>
                </c:ext>
              </c:extLst>
            </c:dLbl>
            <c:dLbl>
              <c:idx val="1"/>
              <c:layout>
                <c:manualLayout>
                  <c:x val="-1.5432098765432139E-3"/>
                  <c:y val="4.209048991341751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3,3%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95-41DE-933A-D0E93A06002A}"/>
                </c:ext>
              </c:extLst>
            </c:dLbl>
            <c:dLbl>
              <c:idx val="2"/>
              <c:layout>
                <c:manualLayout>
                  <c:x val="-7.7160493827160741E-3"/>
                  <c:y val="4.209048991341751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22,2%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F95-41DE-933A-D0E93A06002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5-41DE-933A-D0E93A06002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74.5</c:v>
                </c:pt>
                <c:pt idx="1">
                  <c:v>3.3</c:v>
                </c:pt>
                <c:pt idx="2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5-41DE-933A-D0E93A0600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6554267650158061"/>
          <c:y val="0.13902053712480253"/>
          <c:w val="0.33403582718651231"/>
          <c:h val="0.7977883096366505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730046244219475"/>
          <c:y val="9.5644479986876627E-2"/>
          <c:w val="0.42794888138982629"/>
          <c:h val="0.7489105424321960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cat>
            <c:strRef>
              <c:f>Лист1!$A$2:$A$9</c:f>
              <c:strCache>
                <c:ptCount val="8"/>
                <c:pt idx="0">
                  <c:v>Управление муниципальными финансами</c:v>
                </c:pt>
                <c:pt idx="1">
                  <c:v>Прочие программы</c:v>
                </c:pt>
                <c:pt idx="2">
                  <c:v>Развитие культуры</c:v>
                </c:pt>
                <c:pt idx="3">
                  <c:v>Обеспечение качественными коммунальными услугами</c:v>
                </c:pt>
                <c:pt idx="4">
                  <c:v>Развитие физической культуры и массового спорта</c:v>
                </c:pt>
                <c:pt idx="5">
                  <c:v>Защита от ЧС, пожарная безопасность</c:v>
                </c:pt>
                <c:pt idx="6">
                  <c:v>Развитие транспортной системы</c:v>
                </c:pt>
                <c:pt idx="7">
                  <c:v>Социальная поддержка лиц, замещающих муниципальные должности и муниципальных служащих, вышедших на пенсию по старости (инвалидности)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5451.2</c:v>
                </c:pt>
                <c:pt idx="1">
                  <c:v>58.4</c:v>
                </c:pt>
                <c:pt idx="2">
                  <c:v>4954.2</c:v>
                </c:pt>
                <c:pt idx="3">
                  <c:v>3545.7</c:v>
                </c:pt>
                <c:pt idx="4">
                  <c:v>532.1</c:v>
                </c:pt>
                <c:pt idx="5">
                  <c:v>113.1</c:v>
                </c:pt>
                <c:pt idx="6">
                  <c:v>1436.8</c:v>
                </c:pt>
                <c:pt idx="7">
                  <c:v>204.7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9-42D0-99FE-A07F4FA6557C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"/>
      </c:pieChart>
    </c:plotArea>
    <c:legend>
      <c:legendPos val="l"/>
      <c:layout>
        <c:manualLayout>
          <c:xMode val="edge"/>
          <c:yMode val="edge"/>
          <c:x val="5.0793650793650794E-2"/>
          <c:y val="1.7780511811023622E-2"/>
          <c:w val="0.47619047619047628"/>
          <c:h val="0.98221948818897642"/>
        </c:manualLayout>
      </c:layout>
      <c:overlay val="0"/>
      <c:txPr>
        <a:bodyPr/>
        <a:lstStyle/>
        <a:p>
          <a:pPr>
            <a:defRPr sz="1160" kern="900" baseline="0"/>
          </a:pPr>
          <a:endParaRPr lang="ru-RU"/>
        </a:p>
      </c:txPr>
    </c:legend>
    <c:plotVisOnly val="1"/>
    <c:dispBlanksAs val="zero"/>
    <c:showDLblsOverMax val="0"/>
  </c:chart>
  <c:spPr>
    <a:ln>
      <a:solidFill>
        <a:schemeClr val="accent1">
          <a:alpha val="87000"/>
        </a:schemeClr>
      </a:solidFill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0.74909</cdr:x>
      <cdr:y>0.07317</cdr:y>
    </cdr:from>
    <cdr:to>
      <cdr:x>0.86583</cdr:x>
      <cdr:y>0.21951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7400" y="457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F82CB2-C394-43B9-9A12-0C0BA6C65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061B56-AC38-4D8C-9E66-16DDA1A0D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239C94-FB09-4C42-8EA1-8429949DE12B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D5F206-AA2F-4634-AC80-38916577D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77EF1-D0F6-4D10-AD8A-B79C442F1EFD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C830A-8F66-4D19-8436-9CF0CC79F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C8B4-387A-4080-AE8D-E5023EC5CBFD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40E26-2CF7-4D73-9CB6-2A430C037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D133-7CF9-4866-A507-BA051FD28C2D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4886F-4FF2-431B-BC93-65EBB96D8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82E081-C693-4EB4-B784-DB860C935419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AE7EC6-E9AB-4DF2-A136-60A1821E0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035C-0699-428A-8589-0DA39899FC08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B4ABC-4649-49EE-8365-497A227A2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2FF9-A2E7-4BAA-B99A-C27210093F00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FAB3F-1ADB-42CC-94F3-FE76FE6FA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090E1-C6B1-4895-A638-2FDF2C27A430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B4C46-199B-44BA-BA97-E662BF598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E25403-6EA6-4BAE-9125-6635136C521B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F79BFD-C269-492D-A6DC-B9287FE94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DA224-4DD8-4CFB-B368-3AC154ECA2FA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4645-874C-41A8-92B7-3571A0A8C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72BDDE-93B7-44A3-823A-21E2FA709729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A158FF-DBCA-47E1-8266-DEE23C7AD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175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5838FA1-FB78-44A0-86BE-551B0DCF792D}" type="datetime1">
              <a:rPr lang="ru-RU"/>
              <a:pPr>
                <a:defRPr/>
              </a:pPr>
              <a:t>09.02.2021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513CDC-0DD0-49E6-A60C-F88B7F062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7" r:id="rId2"/>
    <p:sldLayoutId id="2147483895" r:id="rId3"/>
    <p:sldLayoutId id="2147483888" r:id="rId4"/>
    <p:sldLayoutId id="2147483889" r:id="rId5"/>
    <p:sldLayoutId id="2147483890" r:id="rId6"/>
    <p:sldLayoutId id="2147483896" r:id="rId7"/>
    <p:sldLayoutId id="2147483891" r:id="rId8"/>
    <p:sldLayoutId id="2147483897" r:id="rId9"/>
    <p:sldLayoutId id="2147483892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0"/>
            <a:ext cx="80010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Исполнение бюджета Федоровского сельского поселения </a:t>
            </a:r>
          </a:p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2020 год</a:t>
            </a:r>
          </a:p>
        </p:txBody>
      </p:sp>
    </p:spTree>
  </p:cSld>
  <p:clrMapOvr>
    <a:masterClrMapping/>
  </p:clrMapOvr>
  <p:transition advTm="671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dirty="0"/>
              <a:t>Бюджет на 2020 год утвержден</a:t>
            </a:r>
            <a:r>
              <a:rPr lang="ru-RU" dirty="0"/>
              <a:t> </a:t>
            </a:r>
            <a:r>
              <a:rPr lang="ru-RU" b="1" u="sng" dirty="0">
                <a:solidFill>
                  <a:srgbClr val="A50021"/>
                </a:solidFill>
              </a:rPr>
              <a:t>25.12.2019 г.</a:t>
            </a:r>
          </a:p>
          <a:p>
            <a:pPr algn="ctr" eaLnBrk="1" hangingPunct="1"/>
            <a:endParaRPr lang="ru-RU" b="1" u="sng" dirty="0">
              <a:solidFill>
                <a:srgbClr val="A50021"/>
              </a:solidFill>
            </a:endParaRPr>
          </a:p>
          <a:p>
            <a:pPr algn="ctr" eaLnBrk="1" hangingPunct="1"/>
            <a:endParaRPr lang="ru-RU" b="1" u="sng" dirty="0">
              <a:solidFill>
                <a:srgbClr val="009900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b="1" dirty="0"/>
              <a:t>Бюджетные росписи  до  главных  распорядителей  доведены</a:t>
            </a:r>
            <a:r>
              <a:rPr lang="ru-RU" dirty="0"/>
              <a:t>  </a:t>
            </a:r>
            <a:r>
              <a:rPr lang="ru-RU" b="1" u="sng" dirty="0">
                <a:solidFill>
                  <a:srgbClr val="A50021"/>
                </a:solidFill>
              </a:rPr>
              <a:t>25.12.2019 г.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8183563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Динамика поступлений доходов в бюджет поселения</a:t>
            </a:r>
          </a:p>
        </p:txBody>
      </p:sp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147031"/>
              </p:ext>
            </p:extLst>
          </p:nvPr>
        </p:nvGraphicFramePr>
        <p:xfrm>
          <a:off x="1143000" y="1371600"/>
          <a:ext cx="6934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403350" y="333375"/>
            <a:ext cx="6264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Доходы бюджета поселения в 2020 году составили </a:t>
            </a:r>
            <a:r>
              <a:rPr lang="en-US" sz="2400" b="1" dirty="0"/>
              <a:t>1</a:t>
            </a:r>
            <a:r>
              <a:rPr lang="ru-RU" sz="2400" b="1" dirty="0"/>
              <a:t>5310,0 тыс.руб.</a:t>
            </a: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257047"/>
              </p:ext>
            </p:extLst>
          </p:nvPr>
        </p:nvGraphicFramePr>
        <p:xfrm>
          <a:off x="762000" y="1143000"/>
          <a:ext cx="783272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4"/>
          <p:cNvGraphicFramePr>
            <a:graphicFrameLocks/>
          </p:cNvGraphicFramePr>
          <p:nvPr/>
        </p:nvGraphicFramePr>
        <p:xfrm>
          <a:off x="990600" y="-228600"/>
          <a:ext cx="71628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501346"/>
              </p:ext>
            </p:extLst>
          </p:nvPr>
        </p:nvGraphicFramePr>
        <p:xfrm>
          <a:off x="381000" y="3810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505032"/>
              </p:ext>
            </p:extLst>
          </p:nvPr>
        </p:nvGraphicFramePr>
        <p:xfrm>
          <a:off x="431800" y="508000"/>
          <a:ext cx="8183563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Расходы бюджета поселения в 20</a:t>
            </a:r>
            <a:r>
              <a:rPr lang="en-US" sz="2800" dirty="0">
                <a:solidFill>
                  <a:schemeClr val="tx1"/>
                </a:solidFill>
              </a:rPr>
              <a:t>20</a:t>
            </a:r>
            <a:r>
              <a:rPr lang="ru-RU" sz="2800" dirty="0">
                <a:solidFill>
                  <a:schemeClr val="tx1"/>
                </a:solidFill>
              </a:rPr>
              <a:t> году исполнены в объеме 166</a:t>
            </a:r>
            <a:r>
              <a:rPr lang="en-US" sz="2800" dirty="0">
                <a:solidFill>
                  <a:schemeClr val="tx1"/>
                </a:solidFill>
              </a:rPr>
              <a:t>51,8</a:t>
            </a:r>
            <a:r>
              <a:rPr lang="ru-RU" sz="2800" dirty="0">
                <a:solidFill>
                  <a:schemeClr val="tx1"/>
                </a:solidFill>
              </a:rPr>
              <a:t> тыс.рублей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537504"/>
              </p:ext>
            </p:extLst>
          </p:nvPr>
        </p:nvGraphicFramePr>
        <p:xfrm>
          <a:off x="609600" y="1600200"/>
          <a:ext cx="6629400" cy="4781828"/>
        </p:xfrm>
        <a:graphic>
          <a:graphicData uri="http://schemas.openxmlformats.org/drawingml/2006/table">
            <a:tbl>
              <a:tblPr/>
              <a:tblGrid>
                <a:gridCol w="250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4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Уточненный план на  20</a:t>
                      </a:r>
                      <a:r>
                        <a:rPr lang="en-US" sz="1200" b="0" i="0" u="none" strike="noStrike" dirty="0">
                          <a:latin typeface="Times New Roman"/>
                        </a:rPr>
                        <a:t>20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Фактическое исполнение за  20</a:t>
                      </a:r>
                      <a:r>
                        <a:rPr lang="en-US" sz="1200" b="0" i="0" u="none" strike="noStrike" dirty="0">
                          <a:latin typeface="Times New Roman"/>
                        </a:rPr>
                        <a:t>20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год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% исполнения к плану 20</a:t>
                      </a:r>
                      <a:r>
                        <a:rPr lang="en-US" sz="1200" b="0" i="0" u="none" strike="noStrike" dirty="0">
                          <a:latin typeface="Times New Roman"/>
                        </a:rPr>
                        <a:t>20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года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3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Общегосударственные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вопросы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latin typeface="Times New Roman"/>
                      </a:endParaRPr>
                    </a:p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5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489,7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latin typeface="Times New Roman"/>
                      </a:endParaRPr>
                    </a:p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5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430,3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latin typeface="Times New Roman"/>
                      </a:endParaRPr>
                    </a:p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8,9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2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31,1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2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31,1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8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безопасность и правоохранительная деятельность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116,6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116,6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1436,8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1436,8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748393"/>
                  </a:ext>
                </a:extLst>
              </a:tr>
              <a:tr h="4146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3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596,4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3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555,9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98,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9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33,0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33,0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5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Культура,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кинематография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5039,7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5039,6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99,99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Социальная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политика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204,8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204,7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99,95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5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Физическая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культура и спорт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532,1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Times New Roman"/>
                        </a:rPr>
                        <a:t>532,1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3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7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1,8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7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1,8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100.0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43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ВСЕГО РАСХОДОВ: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16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752,0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166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51,8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</a:t>
                      </a:r>
                      <a:r>
                        <a:rPr lang="en-US" sz="1400" b="1" i="0" u="none" strike="noStrike" dirty="0">
                          <a:latin typeface="Times New Roman"/>
                        </a:rPr>
                        <a:t>9,4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i="1" dirty="0">
                <a:solidFill>
                  <a:schemeClr val="accent1"/>
                </a:solidFill>
              </a:rPr>
              <a:t>Исполнение расходной части бюджета в разрезе муниципальных программ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825358"/>
              </p:ext>
            </p:extLst>
          </p:nvPr>
        </p:nvGraphicFramePr>
        <p:xfrm>
          <a:off x="571500" y="1263162"/>
          <a:ext cx="8001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1857</TotalTime>
  <Words>236</Words>
  <Application>Microsoft Office PowerPoint</Application>
  <PresentationFormat>Экран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Verdana</vt:lpstr>
      <vt:lpstr>Wingdings 2</vt:lpstr>
      <vt:lpstr>Аспект</vt:lpstr>
      <vt:lpstr>Презентация PowerPoint</vt:lpstr>
      <vt:lpstr>Презентация PowerPoint</vt:lpstr>
      <vt:lpstr>Динамика поступлений доходов в бюджет поселения</vt:lpstr>
      <vt:lpstr>Презентация PowerPoint</vt:lpstr>
      <vt:lpstr>Презентация PowerPoint</vt:lpstr>
      <vt:lpstr>Презентация PowerPoint</vt:lpstr>
      <vt:lpstr>Расходы бюджета поселения в 2020 году исполнены в объеме 16651,8 тыс.рублей</vt:lpstr>
      <vt:lpstr>Исполнение расходной части бюджета в разрезе муниципальных программ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Роман</dc:creator>
  <cp:lastModifiedBy>Admin</cp:lastModifiedBy>
  <cp:revision>173</cp:revision>
  <cp:lastPrinted>1601-01-01T00:00:00Z</cp:lastPrinted>
  <dcterms:created xsi:type="dcterms:W3CDTF">1601-01-01T00:00:00Z</dcterms:created>
  <dcterms:modified xsi:type="dcterms:W3CDTF">2021-02-09T07:55:54Z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