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>
        <p:scale>
          <a:sx n="86" d="100"/>
          <a:sy n="86" d="100"/>
        </p:scale>
        <p:origin x="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2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2014г.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7114.5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 2015 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8208.5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Проект 2016г.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8650</c:v>
                </c:pt>
              </c:numCache>
            </c:numRef>
          </c:val>
        </c:ser>
        <c:shape val="cylinder"/>
        <c:axId val="54058368"/>
        <c:axId val="83612800"/>
        <c:axId val="83599360"/>
      </c:bar3DChart>
      <c:catAx>
        <c:axId val="54058368"/>
        <c:scaling>
          <c:orientation val="minMax"/>
        </c:scaling>
        <c:delete val="1"/>
        <c:axPos val="b"/>
        <c:tickLblPos val="none"/>
        <c:crossAx val="83612800"/>
        <c:crosses val="autoZero"/>
        <c:auto val="1"/>
        <c:lblAlgn val="ctr"/>
        <c:lblOffset val="100"/>
      </c:catAx>
      <c:valAx>
        <c:axId val="83612800"/>
        <c:scaling>
          <c:orientation val="minMax"/>
        </c:scaling>
        <c:axPos val="r"/>
        <c:majorGridlines/>
        <c:numFmt formatCode="General" sourceLinked="1"/>
        <c:tickLblPos val="nextTo"/>
        <c:crossAx val="54058368"/>
        <c:crosses val="autoZero"/>
        <c:crossBetween val="between"/>
      </c:valAx>
      <c:serAx>
        <c:axId val="83599360"/>
        <c:scaling>
          <c:orientation val="minMax"/>
        </c:scaling>
        <c:delete val="1"/>
        <c:axPos val="b"/>
        <c:tickLblPos val="none"/>
        <c:crossAx val="83612800"/>
        <c:crosses val="autoZero"/>
      </c:serAx>
    </c:plotArea>
    <c:legend>
      <c:legendPos val="r"/>
      <c:layout>
        <c:manualLayout>
          <c:xMode val="edge"/>
          <c:yMode val="edge"/>
          <c:x val="0.78902388937493928"/>
          <c:y val="0.81811207913100459"/>
          <c:w val="0.20171685136580159"/>
          <c:h val="0.174719280736497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68"/>
      <c:perspective val="30"/>
    </c:view3D>
    <c:plotArea>
      <c:layout>
        <c:manualLayout>
          <c:layoutTarget val="inner"/>
          <c:xMode val="edge"/>
          <c:yMode val="edge"/>
          <c:x val="0"/>
          <c:y val="2.0994623124066872E-3"/>
          <c:w val="0.92901234567901236"/>
          <c:h val="0.908824438076135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Налоги на прибыль, доходы – 18,0%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Акцизы</a:t>
                    </a:r>
                    <a:r>
                      <a:rPr lang="ru-RU" sz="2000" b="1" i="1" baseline="0" dirty="0" smtClean="0"/>
                      <a:t>  - 18,6%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b="1" i="1"/>
                    </a:pPr>
                    <a:r>
                      <a:rPr lang="ru-RU" sz="2000" b="1" i="1" dirty="0" smtClean="0"/>
                      <a:t>Налог</a:t>
                    </a:r>
                    <a:r>
                      <a:rPr lang="ru-RU" sz="2000" b="1" i="1" baseline="0" dirty="0" smtClean="0"/>
                      <a:t>и на совокупный доход – 7,7%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Налог</a:t>
                    </a:r>
                    <a:r>
                      <a:rPr lang="ru-RU" sz="2000" b="1" i="1" baseline="0" dirty="0" smtClean="0"/>
                      <a:t> на имущество -  53,7%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Государственная пошлина 1%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Доходы от использования имущества 0,6%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Доходы от продажи</a:t>
                    </a:r>
                    <a:r>
                      <a:rPr lang="ru-RU" sz="2000" b="1" i="1" baseline="0" dirty="0" smtClean="0"/>
                      <a:t> активов – 0,3%</a:t>
                    </a:r>
                    <a:endParaRPr lang="ru-RU" sz="2000" b="1" i="1" dirty="0" smtClean="0"/>
                  </a:p>
                  <a:p>
                    <a:pPr>
                      <a:defRPr sz="2000" b="1" i="1"/>
                    </a:pP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2000" b="1" i="1"/>
                    </a:pPr>
                    <a:r>
                      <a:rPr lang="ru-RU" sz="2000" b="1" i="1" dirty="0" smtClean="0"/>
                      <a:t>Штрафы</a:t>
                    </a:r>
                    <a:r>
                      <a:rPr lang="ru-RU" sz="2000" b="1" i="1" baseline="0" dirty="0" smtClean="0"/>
                      <a:t> – 0,1</a:t>
                    </a:r>
                    <a:r>
                      <a:rPr lang="ru-RU" sz="2000" b="1" i="1" dirty="0" smtClean="0"/>
                      <a:t>%</a:t>
                    </a:r>
                    <a:endParaRPr lang="en-US" sz="2000" b="1" i="1" dirty="0"/>
                  </a:p>
                </c:rich>
              </c:tx>
              <c:spPr/>
              <c:dLblPos val="bestFit"/>
              <c:showVal val="1"/>
            </c:dLbl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Налоги на прибыль, доходы   18,0%</c:v>
                </c:pt>
                <c:pt idx="1">
                  <c:v>Акцизы 18,6%</c:v>
                </c:pt>
                <c:pt idx="2">
                  <c:v>Налоги на совокупный доход  7,7%</c:v>
                </c:pt>
                <c:pt idx="3">
                  <c:v>Налог на имущество      53,6%</c:v>
                </c:pt>
                <c:pt idx="4">
                  <c:v>Государственная пошлина   1,0%</c:v>
                </c:pt>
                <c:pt idx="5">
                  <c:v>Доходы от использования   имущества  0,6%                                                                   </c:v>
                </c:pt>
                <c:pt idx="6">
                  <c:v>Доходы от продажи  материальных и нематериальных активов   0,3%</c:v>
                </c:pt>
                <c:pt idx="7">
                  <c:v>Штрафы, санкции, возмещение  ущерба  0,001%                                                                                                                                           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1560</c:v>
                </c:pt>
                <c:pt idx="1">
                  <c:v>1611.3</c:v>
                </c:pt>
                <c:pt idx="2">
                  <c:v>667.1</c:v>
                </c:pt>
                <c:pt idx="3">
                  <c:v>4634</c:v>
                </c:pt>
                <c:pt idx="4">
                  <c:v>89.9</c:v>
                </c:pt>
                <c:pt idx="5">
                  <c:v>52.3</c:v>
                </c:pt>
                <c:pt idx="6">
                  <c:v>30</c:v>
                </c:pt>
                <c:pt idx="7">
                  <c:v>5.4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760" baseline="0" dirty="0" smtClean="0"/>
              <a:t>20068,7 тыс.рублей</a:t>
            </a:r>
            <a:endParaRPr lang="ru-RU" sz="2760" baseline="0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Налоговые и неналоговые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8650</c:v>
                </c:pt>
                <c:pt idx="1">
                  <c:v>4540.7</c:v>
                </c:pt>
                <c:pt idx="2">
                  <c:v>175</c:v>
                </c:pt>
                <c:pt idx="3">
                  <c:v>6703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798228346456732"/>
          <c:y val="6.9040776515406813E-2"/>
          <c:w val="0.34275845727617377"/>
          <c:h val="0.89100286502563042"/>
        </c:manualLayout>
      </c:layout>
      <c:txPr>
        <a:bodyPr/>
        <a:lstStyle/>
        <a:p>
          <a:pPr>
            <a:defRPr sz="2440" b="1" i="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868"/>
          <c:h val="0.721452185137322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20868,7 тыс.рублей</c:v>
                </c:pt>
              </c:strCache>
            </c:strRef>
          </c:tx>
          <c:dLbls>
            <c:dLbl>
              <c:idx val="2"/>
              <c:layout>
                <c:manualLayout>
                  <c:x val="8.4876543209876601E-2"/>
                  <c:y val="-4.64129716581199E-3"/>
                </c:manualLayout>
              </c:layout>
              <c:showVal val="1"/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Val val="1"/>
            </c:dLbl>
            <c:dLbl>
              <c:idx val="6"/>
              <c:layout>
                <c:manualLayout>
                  <c:x val="-9.2592592592592657E-3"/>
                  <c:y val="-0.11371178056239366"/>
                </c:manualLayout>
              </c:layout>
              <c:showVal val="1"/>
            </c:dLbl>
            <c:dLbl>
              <c:idx val="8"/>
              <c:layout>
                <c:manualLayout>
                  <c:x val="-6.1728395061728114E-3"/>
                  <c:y val="-0.1253150234769236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вопросы-6221,0</c:v>
                </c:pt>
                <c:pt idx="1">
                  <c:v>Национальная оборона - 174,8</c:v>
                </c:pt>
                <c:pt idx="2">
                  <c:v>Национальная безопасность и правоохранительная деятельность - 44,8</c:v>
                </c:pt>
                <c:pt idx="3">
                  <c:v>Национальная экономика - 1611,3</c:v>
                </c:pt>
                <c:pt idx="4">
                  <c:v>Жилищно-коммунальное хозяйство - 9136,2</c:v>
                </c:pt>
                <c:pt idx="5">
                  <c:v>Образование - 20,0</c:v>
                </c:pt>
                <c:pt idx="6">
                  <c:v>Культура, кинематография - 3542,6</c:v>
                </c:pt>
                <c:pt idx="7">
                  <c:v>Социальная политика - 68,0</c:v>
                </c:pt>
                <c:pt idx="8">
                  <c:v>Физическая культура и спорт - 50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0.29800000000000015</c:v>
                </c:pt>
                <c:pt idx="1">
                  <c:v>8.0000000000000054E-3</c:v>
                </c:pt>
                <c:pt idx="2">
                  <c:v>2.0000000000000009E-3</c:v>
                </c:pt>
                <c:pt idx="3">
                  <c:v>7.6999999999999999E-2</c:v>
                </c:pt>
                <c:pt idx="4">
                  <c:v>0.43800000000000011</c:v>
                </c:pt>
                <c:pt idx="5">
                  <c:v>1.0000000000000005E-3</c:v>
                </c:pt>
                <c:pt idx="6">
                  <c:v>0.17</c:v>
                </c:pt>
                <c:pt idx="7">
                  <c:v>3.0000000000000009E-3</c:v>
                </c:pt>
                <c:pt idx="8">
                  <c:v>2.0000000000000009E-3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3395061728395177"/>
          <c:y val="1.9259555955770914E-4"/>
          <c:w val="0.4645061728395069"/>
          <c:h val="0.9989703263964826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29784-EA11-4632-AB1A-E32A830ECB6A}" type="doc">
      <dgm:prSet loTypeId="urn:microsoft.com/office/officeart/2005/8/layout/radia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7E0E0B4-1D0C-4EBB-B962-D205512D3332}">
      <dgm:prSet phldrT="[Текст]" custT="1"/>
      <dgm:spPr/>
      <dgm:t>
        <a:bodyPr/>
        <a:lstStyle/>
        <a:p>
          <a:r>
            <a:rPr lang="ru-RU" sz="1200" b="1" dirty="0" smtClean="0"/>
            <a:t>Проект бюджета Федоровского сельского поселения  на 2016 </a:t>
          </a:r>
          <a:r>
            <a:rPr lang="en-US" sz="1200" b="1" dirty="0" smtClean="0"/>
            <a:t> </a:t>
          </a:r>
          <a:r>
            <a:rPr lang="ru-RU" sz="1200" b="1" dirty="0" smtClean="0"/>
            <a:t>год</a:t>
          </a:r>
        </a:p>
        <a:p>
          <a:endParaRPr lang="ru-RU" sz="700" b="1" dirty="0"/>
        </a:p>
      </dgm:t>
    </dgm:pt>
    <dgm:pt modelId="{55EEC25C-7040-480E-8BE1-9E94796BBB86}" type="parTrans" cxnId="{B21D0364-AFBC-4699-A79E-82BC04D3FB88}">
      <dgm:prSet/>
      <dgm:spPr/>
      <dgm:t>
        <a:bodyPr/>
        <a:lstStyle/>
        <a:p>
          <a:endParaRPr lang="ru-RU"/>
        </a:p>
      </dgm:t>
    </dgm:pt>
    <dgm:pt modelId="{E7006E66-193D-4113-B4B5-818B0E0933FC}" type="sibTrans" cxnId="{B21D0364-AFBC-4699-A79E-82BC04D3FB88}">
      <dgm:prSet/>
      <dgm:spPr/>
      <dgm:t>
        <a:bodyPr/>
        <a:lstStyle/>
        <a:p>
          <a:endParaRPr lang="ru-RU"/>
        </a:p>
      </dgm:t>
    </dgm:pt>
    <dgm:pt modelId="{3E55DB88-C50B-43C3-ACF2-42F68180A1F7}">
      <dgm:prSet phldrT="[Текст]" custT="1"/>
      <dgm:spPr/>
      <dgm:t>
        <a:bodyPr/>
        <a:lstStyle/>
        <a:p>
          <a:r>
            <a:rPr lang="ru-RU" sz="1200" b="1" dirty="0" smtClean="0"/>
            <a:t>Бюджетное послание Президента РФ</a:t>
          </a:r>
          <a:endParaRPr lang="ru-RU" sz="1200" b="1" dirty="0"/>
        </a:p>
      </dgm:t>
    </dgm:pt>
    <dgm:pt modelId="{3B987E97-6362-4F9E-AF87-1D42364BC4C0}" type="parTrans" cxnId="{60438A4B-22A4-4AFE-8C52-9C7E6CCE5986}">
      <dgm:prSet/>
      <dgm:spPr/>
      <dgm:t>
        <a:bodyPr/>
        <a:lstStyle/>
        <a:p>
          <a:endParaRPr lang="ru-RU"/>
        </a:p>
      </dgm:t>
    </dgm:pt>
    <dgm:pt modelId="{574BFFE4-EA2C-432F-AA24-5D1FA92E3454}" type="sibTrans" cxnId="{60438A4B-22A4-4AFE-8C52-9C7E6CCE5986}">
      <dgm:prSet/>
      <dgm:spPr/>
      <dgm:t>
        <a:bodyPr/>
        <a:lstStyle/>
        <a:p>
          <a:endParaRPr lang="ru-RU"/>
        </a:p>
      </dgm:t>
    </dgm:pt>
    <dgm:pt modelId="{F26753B4-2ABA-468A-93C1-4E4ACA271E22}">
      <dgm:prSet phldrT="[Текст]" custT="1"/>
      <dgm:spPr/>
      <dgm:t>
        <a:bodyPr/>
        <a:lstStyle/>
        <a:p>
          <a:r>
            <a:rPr lang="ru-RU" sz="1100" b="1" dirty="0" smtClean="0"/>
            <a:t>Основные направления  бюджетной политики и основные направления налоговой политики Федоровского сельского поселения на 2016 2018 годы (Постановление АФСП от  19.11.15 №113</a:t>
          </a:r>
          <a:endParaRPr lang="ru-RU" sz="1100" b="1" dirty="0"/>
        </a:p>
      </dgm:t>
    </dgm:pt>
    <dgm:pt modelId="{60DB93CA-DDE5-40EE-B4C8-9E5AE087D4F6}" type="parTrans" cxnId="{BD374ADE-FC7A-49B3-B0E4-28025A4DC701}">
      <dgm:prSet/>
      <dgm:spPr/>
      <dgm:t>
        <a:bodyPr/>
        <a:lstStyle/>
        <a:p>
          <a:endParaRPr lang="ru-RU"/>
        </a:p>
      </dgm:t>
    </dgm:pt>
    <dgm:pt modelId="{5A98BDE7-42DF-4171-9597-147A62B2FF85}" type="sibTrans" cxnId="{BD374ADE-FC7A-49B3-B0E4-28025A4DC701}">
      <dgm:prSet/>
      <dgm:spPr/>
      <dgm:t>
        <a:bodyPr/>
        <a:lstStyle/>
        <a:p>
          <a:endParaRPr lang="ru-RU"/>
        </a:p>
      </dgm:t>
    </dgm:pt>
    <dgm:pt modelId="{819A8586-525B-484B-8D52-26BCE9075060}">
      <dgm:prSet phldrT="[Текст]" custT="1"/>
      <dgm:spPr/>
      <dgm:t>
        <a:bodyPr/>
        <a:lstStyle/>
        <a:p>
          <a:r>
            <a:rPr lang="ru-RU" sz="1200" b="1" dirty="0" smtClean="0"/>
            <a:t>Муниципальные программы Федоровского сельского поселения</a:t>
          </a:r>
          <a:endParaRPr lang="ru-RU" sz="1200" b="1" dirty="0"/>
        </a:p>
      </dgm:t>
    </dgm:pt>
    <dgm:pt modelId="{6CC1BA9D-94C1-4A22-B42C-B557FEDA3EB2}" type="parTrans" cxnId="{E879F962-F537-4BEA-840D-C9D982CA0169}">
      <dgm:prSet/>
      <dgm:spPr/>
      <dgm:t>
        <a:bodyPr/>
        <a:lstStyle/>
        <a:p>
          <a:endParaRPr lang="ru-RU"/>
        </a:p>
      </dgm:t>
    </dgm:pt>
    <dgm:pt modelId="{492FC968-2699-4053-AD1F-94F2D2F82E04}" type="sibTrans" cxnId="{E879F962-F537-4BEA-840D-C9D982CA0169}">
      <dgm:prSet/>
      <dgm:spPr/>
      <dgm:t>
        <a:bodyPr/>
        <a:lstStyle/>
        <a:p>
          <a:endParaRPr lang="ru-RU"/>
        </a:p>
      </dgm:t>
    </dgm:pt>
    <dgm:pt modelId="{B7FE7B25-BD32-47B9-B90C-80ACAC621049}">
      <dgm:prSet phldrT="[Текст]" custT="1"/>
      <dgm:spPr/>
      <dgm:t>
        <a:bodyPr/>
        <a:lstStyle/>
        <a:p>
          <a:r>
            <a:rPr lang="ru-RU" sz="1200" b="1" dirty="0" smtClean="0"/>
            <a:t>Прогноз социально-экономического развития Федоровского сельского поселения на 2016-2018 годы</a:t>
          </a:r>
          <a:endParaRPr lang="ru-RU" sz="1200" b="1" dirty="0"/>
        </a:p>
      </dgm:t>
    </dgm:pt>
    <dgm:pt modelId="{72496747-03A6-4128-A074-2F7A7DB21691}" type="parTrans" cxnId="{EF16B0C1-F361-470D-92B9-F1FF55A0C049}">
      <dgm:prSet/>
      <dgm:spPr/>
      <dgm:t>
        <a:bodyPr/>
        <a:lstStyle/>
        <a:p>
          <a:endParaRPr lang="ru-RU"/>
        </a:p>
      </dgm:t>
    </dgm:pt>
    <dgm:pt modelId="{A49ADAB2-2535-45FF-9092-996E9B1298EA}" type="sibTrans" cxnId="{EF16B0C1-F361-470D-92B9-F1FF55A0C049}">
      <dgm:prSet/>
      <dgm:spPr/>
      <dgm:t>
        <a:bodyPr/>
        <a:lstStyle/>
        <a:p>
          <a:endParaRPr lang="ru-RU"/>
        </a:p>
      </dgm:t>
    </dgm:pt>
    <dgm:pt modelId="{9D2EE819-9391-4E16-A2B5-43A33124FFA9}">
      <dgm:prSet custScaleX="135466" custScaleY="98749"/>
      <dgm:spPr/>
      <dgm:t>
        <a:bodyPr/>
        <a:lstStyle/>
        <a:p>
          <a:endParaRPr lang="ru-RU"/>
        </a:p>
      </dgm:t>
    </dgm:pt>
    <dgm:pt modelId="{D95BE1DC-D0D5-4F0A-9B2B-8D4E6DD597EF}" type="parTrans" cxnId="{CB23B54B-088C-45E1-9404-E83278439C94}">
      <dgm:prSet custScaleX="145293" custLinFactNeighborX="15835" custLinFactNeighborY="-8142"/>
      <dgm:spPr/>
      <dgm:t>
        <a:bodyPr/>
        <a:lstStyle/>
        <a:p>
          <a:endParaRPr lang="ru-RU"/>
        </a:p>
      </dgm:t>
    </dgm:pt>
    <dgm:pt modelId="{00B0B091-240A-4847-A2B9-00BD2C08E04F}" type="sibTrans" cxnId="{CB23B54B-088C-45E1-9404-E83278439C94}">
      <dgm:prSet/>
      <dgm:spPr/>
      <dgm:t>
        <a:bodyPr/>
        <a:lstStyle/>
        <a:p>
          <a:endParaRPr lang="ru-RU"/>
        </a:p>
      </dgm:t>
    </dgm:pt>
    <dgm:pt modelId="{C48568B7-9F45-4F23-8483-AFB9CAC5F294}">
      <dgm:prSet custScaleX="132544" custScaleY="84511"/>
      <dgm:spPr/>
      <dgm:t>
        <a:bodyPr/>
        <a:lstStyle/>
        <a:p>
          <a:endParaRPr lang="ru-RU"/>
        </a:p>
      </dgm:t>
    </dgm:pt>
    <dgm:pt modelId="{B8B9A587-C727-4223-8932-BE92A3318655}" type="parTrans" cxnId="{561792EC-5926-4EAB-8DE9-AA7956582DBA}">
      <dgm:prSet custScaleX="98206" custLinFactNeighborX="-3021" custLinFactNeighborY="14302"/>
      <dgm:spPr/>
      <dgm:t>
        <a:bodyPr/>
        <a:lstStyle/>
        <a:p>
          <a:endParaRPr lang="ru-RU"/>
        </a:p>
      </dgm:t>
    </dgm:pt>
    <dgm:pt modelId="{AE9230EA-5514-492B-B056-AD9A0D18CCE6}" type="sibTrans" cxnId="{561792EC-5926-4EAB-8DE9-AA7956582DBA}">
      <dgm:prSet/>
      <dgm:spPr/>
      <dgm:t>
        <a:bodyPr/>
        <a:lstStyle/>
        <a:p>
          <a:endParaRPr lang="ru-RU"/>
        </a:p>
      </dgm:t>
    </dgm:pt>
    <dgm:pt modelId="{37E0D004-9E3D-41C5-A965-90F4248B0E8B}" type="pres">
      <dgm:prSet presAssocID="{CC829784-EA11-4632-AB1A-E32A830ECB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F349F-493B-4ABB-8F8C-97B075149E86}" type="pres">
      <dgm:prSet presAssocID="{C7E0E0B4-1D0C-4EBB-B962-D205512D3332}" presName="centerShape" presStyleLbl="node0" presStyleIdx="0" presStyleCnt="1" custScaleX="111313" custScaleY="151569"/>
      <dgm:spPr/>
      <dgm:t>
        <a:bodyPr/>
        <a:lstStyle/>
        <a:p>
          <a:endParaRPr lang="ru-RU"/>
        </a:p>
      </dgm:t>
    </dgm:pt>
    <dgm:pt modelId="{EEB87630-C42F-4CBD-B7A9-5BBDB8C4A1E0}" type="pres">
      <dgm:prSet presAssocID="{3B987E97-6362-4F9E-AF87-1D42364BC4C0}" presName="Name9" presStyleLbl="parChTrans1D2" presStyleIdx="0" presStyleCnt="4"/>
      <dgm:spPr/>
      <dgm:t>
        <a:bodyPr/>
        <a:lstStyle/>
        <a:p>
          <a:endParaRPr lang="ru-RU"/>
        </a:p>
      </dgm:t>
    </dgm:pt>
    <dgm:pt modelId="{4204F58D-C40E-45F2-B73A-2FBCA3BAD24A}" type="pres">
      <dgm:prSet presAssocID="{3B987E97-6362-4F9E-AF87-1D42364BC4C0}" presName="connTx" presStyleLbl="parChTrans1D2" presStyleIdx="0" presStyleCnt="4"/>
      <dgm:spPr/>
      <dgm:t>
        <a:bodyPr/>
        <a:lstStyle/>
        <a:p>
          <a:endParaRPr lang="ru-RU"/>
        </a:p>
      </dgm:t>
    </dgm:pt>
    <dgm:pt modelId="{6568FB81-68AD-4272-B713-151CC70A4399}" type="pres">
      <dgm:prSet presAssocID="{3E55DB88-C50B-43C3-ACF2-42F68180A1F7}" presName="node" presStyleLbl="node1" presStyleIdx="0" presStyleCnt="4" custScaleX="119902" custScaleY="91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6A7958-9B21-4F71-8E23-32BE63DCAAE3}" type="pres">
      <dgm:prSet presAssocID="{60DB93CA-DDE5-40EE-B4C8-9E5AE087D4F6}" presName="Name9" presStyleLbl="parChTrans1D2" presStyleIdx="1" presStyleCnt="4"/>
      <dgm:spPr/>
      <dgm:t>
        <a:bodyPr/>
        <a:lstStyle/>
        <a:p>
          <a:endParaRPr lang="ru-RU"/>
        </a:p>
      </dgm:t>
    </dgm:pt>
    <dgm:pt modelId="{602FDAF9-909C-43BD-AB2E-390C3C4DA0BA}" type="pres">
      <dgm:prSet presAssocID="{60DB93CA-DDE5-40EE-B4C8-9E5AE087D4F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755D63F-6A1B-4F17-A9B3-629AC5F5EE0D}" type="pres">
      <dgm:prSet presAssocID="{F26753B4-2ABA-468A-93C1-4E4ACA271E22}" presName="node" presStyleLbl="node1" presStyleIdx="1" presStyleCnt="4" custScaleX="128139" custScaleY="214830" custRadScaleRad="105475" custRadScaleInc="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51BAA-DD31-48BB-96CE-BEB0D084F9FC}" type="pres">
      <dgm:prSet presAssocID="{6CC1BA9D-94C1-4A22-B42C-B557FEDA3EB2}" presName="Name9" presStyleLbl="parChTrans1D2" presStyleIdx="2" presStyleCnt="4"/>
      <dgm:spPr/>
      <dgm:t>
        <a:bodyPr/>
        <a:lstStyle/>
        <a:p>
          <a:endParaRPr lang="ru-RU"/>
        </a:p>
      </dgm:t>
    </dgm:pt>
    <dgm:pt modelId="{4C91324D-3D5F-4FB3-870C-2FCC27052A6C}" type="pres">
      <dgm:prSet presAssocID="{6CC1BA9D-94C1-4A22-B42C-B557FEDA3EB2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514F9B4-9A2C-415B-AB9A-B422A3CCB6CD}" type="pres">
      <dgm:prSet presAssocID="{819A8586-525B-484B-8D52-26BCE9075060}" presName="node" presStyleLbl="node1" presStyleIdx="2" presStyleCnt="4" custScaleX="131016" custScaleY="81045" custRadScaleRad="104012" custRadScaleInc="-2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E9A2A-A211-49FE-92D0-440612098B02}" type="pres">
      <dgm:prSet presAssocID="{72496747-03A6-4128-A074-2F7A7DB21691}" presName="Name9" presStyleLbl="parChTrans1D2" presStyleIdx="3" presStyleCnt="4"/>
      <dgm:spPr/>
      <dgm:t>
        <a:bodyPr/>
        <a:lstStyle/>
        <a:p>
          <a:endParaRPr lang="ru-RU"/>
        </a:p>
      </dgm:t>
    </dgm:pt>
    <dgm:pt modelId="{4BF9CB47-3FC7-4B5F-AA56-7735426A2B70}" type="pres">
      <dgm:prSet presAssocID="{72496747-03A6-4128-A074-2F7A7DB2169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F15A21B-C7DE-4277-90FD-01A740B38014}" type="pres">
      <dgm:prSet presAssocID="{B7FE7B25-BD32-47B9-B90C-80ACAC621049}" presName="node" presStyleLbl="node1" presStyleIdx="3" presStyleCnt="4" custScaleX="130594" custScaleY="215207" custRadScaleRad="106340" custRadScaleInc="-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1792EC-5926-4EAB-8DE9-AA7956582DBA}" srcId="{CC829784-EA11-4632-AB1A-E32A830ECB6A}" destId="{C48568B7-9F45-4F23-8483-AFB9CAC5F294}" srcOrd="2" destOrd="0" parTransId="{B8B9A587-C727-4223-8932-BE92A3318655}" sibTransId="{AE9230EA-5514-492B-B056-AD9A0D18CCE6}"/>
    <dgm:cxn modelId="{30D0483C-92B5-4446-B1FD-51D257E9E2B7}" type="presOf" srcId="{60DB93CA-DDE5-40EE-B4C8-9E5AE087D4F6}" destId="{602FDAF9-909C-43BD-AB2E-390C3C4DA0BA}" srcOrd="1" destOrd="0" presId="urn:microsoft.com/office/officeart/2005/8/layout/radial1"/>
    <dgm:cxn modelId="{49490190-8C03-474C-964F-9F95A6531930}" type="presOf" srcId="{B7FE7B25-BD32-47B9-B90C-80ACAC621049}" destId="{7F15A21B-C7DE-4277-90FD-01A740B38014}" srcOrd="0" destOrd="0" presId="urn:microsoft.com/office/officeart/2005/8/layout/radial1"/>
    <dgm:cxn modelId="{B5FEF98D-7565-4236-9DF1-77FF80300FEC}" type="presOf" srcId="{3E55DB88-C50B-43C3-ACF2-42F68180A1F7}" destId="{6568FB81-68AD-4272-B713-151CC70A4399}" srcOrd="0" destOrd="0" presId="urn:microsoft.com/office/officeart/2005/8/layout/radial1"/>
    <dgm:cxn modelId="{B21D0364-AFBC-4699-A79E-82BC04D3FB88}" srcId="{CC829784-EA11-4632-AB1A-E32A830ECB6A}" destId="{C7E0E0B4-1D0C-4EBB-B962-D205512D3332}" srcOrd="0" destOrd="0" parTransId="{55EEC25C-7040-480E-8BE1-9E94796BBB86}" sibTransId="{E7006E66-193D-4113-B4B5-818B0E0933FC}"/>
    <dgm:cxn modelId="{0E5AA7BF-C75F-4BB4-AB4D-5F643A25ADC7}" type="presOf" srcId="{6CC1BA9D-94C1-4A22-B42C-B557FEDA3EB2}" destId="{4C91324D-3D5F-4FB3-870C-2FCC27052A6C}" srcOrd="1" destOrd="0" presId="urn:microsoft.com/office/officeart/2005/8/layout/radial1"/>
    <dgm:cxn modelId="{BD374ADE-FC7A-49B3-B0E4-28025A4DC701}" srcId="{C7E0E0B4-1D0C-4EBB-B962-D205512D3332}" destId="{F26753B4-2ABA-468A-93C1-4E4ACA271E22}" srcOrd="1" destOrd="0" parTransId="{60DB93CA-DDE5-40EE-B4C8-9E5AE087D4F6}" sibTransId="{5A98BDE7-42DF-4171-9597-147A62B2FF85}"/>
    <dgm:cxn modelId="{60438A4B-22A4-4AFE-8C52-9C7E6CCE5986}" srcId="{C7E0E0B4-1D0C-4EBB-B962-D205512D3332}" destId="{3E55DB88-C50B-43C3-ACF2-42F68180A1F7}" srcOrd="0" destOrd="0" parTransId="{3B987E97-6362-4F9E-AF87-1D42364BC4C0}" sibTransId="{574BFFE4-EA2C-432F-AA24-5D1FA92E3454}"/>
    <dgm:cxn modelId="{53C5ABC9-4147-4156-9A0A-01726CAB19B9}" type="presOf" srcId="{3B987E97-6362-4F9E-AF87-1D42364BC4C0}" destId="{4204F58D-C40E-45F2-B73A-2FBCA3BAD24A}" srcOrd="1" destOrd="0" presId="urn:microsoft.com/office/officeart/2005/8/layout/radial1"/>
    <dgm:cxn modelId="{DA94E758-FE42-4E3A-B03E-E9615FDADE7B}" type="presOf" srcId="{C7E0E0B4-1D0C-4EBB-B962-D205512D3332}" destId="{3AAF349F-493B-4ABB-8F8C-97B075149E86}" srcOrd="0" destOrd="0" presId="urn:microsoft.com/office/officeart/2005/8/layout/radial1"/>
    <dgm:cxn modelId="{EF16B0C1-F361-470D-92B9-F1FF55A0C049}" srcId="{C7E0E0B4-1D0C-4EBB-B962-D205512D3332}" destId="{B7FE7B25-BD32-47B9-B90C-80ACAC621049}" srcOrd="3" destOrd="0" parTransId="{72496747-03A6-4128-A074-2F7A7DB21691}" sibTransId="{A49ADAB2-2535-45FF-9092-996E9B1298EA}"/>
    <dgm:cxn modelId="{0FEFEB8E-1297-460F-89AE-418211CD6D13}" type="presOf" srcId="{72496747-03A6-4128-A074-2F7A7DB21691}" destId="{1B1E9A2A-A211-49FE-92D0-440612098B02}" srcOrd="0" destOrd="0" presId="urn:microsoft.com/office/officeart/2005/8/layout/radial1"/>
    <dgm:cxn modelId="{CB23B54B-088C-45E1-9404-E83278439C94}" srcId="{CC829784-EA11-4632-AB1A-E32A830ECB6A}" destId="{9D2EE819-9391-4E16-A2B5-43A33124FFA9}" srcOrd="1" destOrd="0" parTransId="{D95BE1DC-D0D5-4F0A-9B2B-8D4E6DD597EF}" sibTransId="{00B0B091-240A-4847-A2B9-00BD2C08E04F}"/>
    <dgm:cxn modelId="{209B76B0-49B7-4BAA-B7F3-9D7164F78480}" type="presOf" srcId="{6CC1BA9D-94C1-4A22-B42C-B557FEDA3EB2}" destId="{F5A51BAA-DD31-48BB-96CE-BEB0D084F9FC}" srcOrd="0" destOrd="0" presId="urn:microsoft.com/office/officeart/2005/8/layout/radial1"/>
    <dgm:cxn modelId="{78BC79C4-83B5-471B-85D8-C5D7CB30AEF5}" type="presOf" srcId="{819A8586-525B-484B-8D52-26BCE9075060}" destId="{B514F9B4-9A2C-415B-AB9A-B422A3CCB6CD}" srcOrd="0" destOrd="0" presId="urn:microsoft.com/office/officeart/2005/8/layout/radial1"/>
    <dgm:cxn modelId="{DA11B0D6-3B31-4534-9ACC-6BD7E958B1F7}" type="presOf" srcId="{60DB93CA-DDE5-40EE-B4C8-9E5AE087D4F6}" destId="{D16A7958-9B21-4F71-8E23-32BE63DCAAE3}" srcOrd="0" destOrd="0" presId="urn:microsoft.com/office/officeart/2005/8/layout/radial1"/>
    <dgm:cxn modelId="{E879F962-F537-4BEA-840D-C9D982CA0169}" srcId="{C7E0E0B4-1D0C-4EBB-B962-D205512D3332}" destId="{819A8586-525B-484B-8D52-26BCE9075060}" srcOrd="2" destOrd="0" parTransId="{6CC1BA9D-94C1-4A22-B42C-B557FEDA3EB2}" sibTransId="{492FC968-2699-4053-AD1F-94F2D2F82E04}"/>
    <dgm:cxn modelId="{2322FFA6-5788-4FA0-AF69-3581A9EF51B8}" type="presOf" srcId="{CC829784-EA11-4632-AB1A-E32A830ECB6A}" destId="{37E0D004-9E3D-41C5-A965-90F4248B0E8B}" srcOrd="0" destOrd="0" presId="urn:microsoft.com/office/officeart/2005/8/layout/radial1"/>
    <dgm:cxn modelId="{1C3DE817-A6DF-4031-8216-64D556B4CE3E}" type="presOf" srcId="{72496747-03A6-4128-A074-2F7A7DB21691}" destId="{4BF9CB47-3FC7-4B5F-AA56-7735426A2B70}" srcOrd="1" destOrd="0" presId="urn:microsoft.com/office/officeart/2005/8/layout/radial1"/>
    <dgm:cxn modelId="{E6732140-23EB-434C-B772-A43A3D03E597}" type="presOf" srcId="{F26753B4-2ABA-468A-93C1-4E4ACA271E22}" destId="{7755D63F-6A1B-4F17-A9B3-629AC5F5EE0D}" srcOrd="0" destOrd="0" presId="urn:microsoft.com/office/officeart/2005/8/layout/radial1"/>
    <dgm:cxn modelId="{F944ACCC-EFA1-4A48-A2AE-2691CDB50E59}" type="presOf" srcId="{3B987E97-6362-4F9E-AF87-1D42364BC4C0}" destId="{EEB87630-C42F-4CBD-B7A9-5BBDB8C4A1E0}" srcOrd="0" destOrd="0" presId="urn:microsoft.com/office/officeart/2005/8/layout/radial1"/>
    <dgm:cxn modelId="{A2098480-3597-4CBA-BFF0-453777F0A72B}" type="presParOf" srcId="{37E0D004-9E3D-41C5-A965-90F4248B0E8B}" destId="{3AAF349F-493B-4ABB-8F8C-97B075149E86}" srcOrd="0" destOrd="0" presId="urn:microsoft.com/office/officeart/2005/8/layout/radial1"/>
    <dgm:cxn modelId="{C5AF5917-92C0-4CC8-9F18-4F2A41FAD84F}" type="presParOf" srcId="{37E0D004-9E3D-41C5-A965-90F4248B0E8B}" destId="{EEB87630-C42F-4CBD-B7A9-5BBDB8C4A1E0}" srcOrd="1" destOrd="0" presId="urn:microsoft.com/office/officeart/2005/8/layout/radial1"/>
    <dgm:cxn modelId="{0A0BA37E-B62C-4F44-8143-CBD345347F53}" type="presParOf" srcId="{EEB87630-C42F-4CBD-B7A9-5BBDB8C4A1E0}" destId="{4204F58D-C40E-45F2-B73A-2FBCA3BAD24A}" srcOrd="0" destOrd="0" presId="urn:microsoft.com/office/officeart/2005/8/layout/radial1"/>
    <dgm:cxn modelId="{AD2E8A6A-CDB9-4D98-BC42-0D5C9A57FCF1}" type="presParOf" srcId="{37E0D004-9E3D-41C5-A965-90F4248B0E8B}" destId="{6568FB81-68AD-4272-B713-151CC70A4399}" srcOrd="2" destOrd="0" presId="urn:microsoft.com/office/officeart/2005/8/layout/radial1"/>
    <dgm:cxn modelId="{0A66ABDA-384E-4656-A26E-99518115EF9C}" type="presParOf" srcId="{37E0D004-9E3D-41C5-A965-90F4248B0E8B}" destId="{D16A7958-9B21-4F71-8E23-32BE63DCAAE3}" srcOrd="3" destOrd="0" presId="urn:microsoft.com/office/officeart/2005/8/layout/radial1"/>
    <dgm:cxn modelId="{0BDDE06E-E892-4EEC-A371-05087AA94434}" type="presParOf" srcId="{D16A7958-9B21-4F71-8E23-32BE63DCAAE3}" destId="{602FDAF9-909C-43BD-AB2E-390C3C4DA0BA}" srcOrd="0" destOrd="0" presId="urn:microsoft.com/office/officeart/2005/8/layout/radial1"/>
    <dgm:cxn modelId="{595D9D9F-9A2C-4E6F-AEFD-FC3C04EB95F6}" type="presParOf" srcId="{37E0D004-9E3D-41C5-A965-90F4248B0E8B}" destId="{7755D63F-6A1B-4F17-A9B3-629AC5F5EE0D}" srcOrd="4" destOrd="0" presId="urn:microsoft.com/office/officeart/2005/8/layout/radial1"/>
    <dgm:cxn modelId="{E1A43537-26EB-4259-9FB2-E36D490180A0}" type="presParOf" srcId="{37E0D004-9E3D-41C5-A965-90F4248B0E8B}" destId="{F5A51BAA-DD31-48BB-96CE-BEB0D084F9FC}" srcOrd="5" destOrd="0" presId="urn:microsoft.com/office/officeart/2005/8/layout/radial1"/>
    <dgm:cxn modelId="{51446CE5-DD4F-4D2F-8F88-F8D076602046}" type="presParOf" srcId="{F5A51BAA-DD31-48BB-96CE-BEB0D084F9FC}" destId="{4C91324D-3D5F-4FB3-870C-2FCC27052A6C}" srcOrd="0" destOrd="0" presId="urn:microsoft.com/office/officeart/2005/8/layout/radial1"/>
    <dgm:cxn modelId="{2080C155-FD55-484A-BAE8-8EA918E7B9FE}" type="presParOf" srcId="{37E0D004-9E3D-41C5-A965-90F4248B0E8B}" destId="{B514F9B4-9A2C-415B-AB9A-B422A3CCB6CD}" srcOrd="6" destOrd="0" presId="urn:microsoft.com/office/officeart/2005/8/layout/radial1"/>
    <dgm:cxn modelId="{CD11E683-1EED-4EF7-9938-81B9AF0BFD08}" type="presParOf" srcId="{37E0D004-9E3D-41C5-A965-90F4248B0E8B}" destId="{1B1E9A2A-A211-49FE-92D0-440612098B02}" srcOrd="7" destOrd="0" presId="urn:microsoft.com/office/officeart/2005/8/layout/radial1"/>
    <dgm:cxn modelId="{D257A20C-1D8F-466C-927B-5CCE02C551CE}" type="presParOf" srcId="{1B1E9A2A-A211-49FE-92D0-440612098B02}" destId="{4BF9CB47-3FC7-4B5F-AA56-7735426A2B70}" srcOrd="0" destOrd="0" presId="urn:microsoft.com/office/officeart/2005/8/layout/radial1"/>
    <dgm:cxn modelId="{BE24D9E6-6979-4991-8A39-42B981A74B35}" type="presParOf" srcId="{37E0D004-9E3D-41C5-A965-90F4248B0E8B}" destId="{7F15A21B-C7DE-4277-90FD-01A740B3801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C76531-26D9-41E9-96B5-E56F2D08A5A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F95EA4-F53D-4288-9002-A0799DD644EC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Всего доходов: 20068,7 тыс.рублей</a:t>
          </a:r>
          <a:endParaRPr lang="ru-RU" sz="2400" dirty="0">
            <a:solidFill>
              <a:schemeClr val="tx1"/>
            </a:solidFill>
          </a:endParaRPr>
        </a:p>
      </dgm:t>
    </dgm:pt>
    <dgm:pt modelId="{816CEFAB-456F-43E7-9F33-ECDF912E2E0A}" type="parTrans" cxnId="{5A548711-9FB9-46D8-B628-D4B1EE89A535}">
      <dgm:prSet/>
      <dgm:spPr/>
      <dgm:t>
        <a:bodyPr/>
        <a:lstStyle/>
        <a:p>
          <a:endParaRPr lang="ru-RU"/>
        </a:p>
      </dgm:t>
    </dgm:pt>
    <dgm:pt modelId="{F31D3C9B-DBA2-4987-ACE5-E50484987305}" type="sibTrans" cxnId="{5A548711-9FB9-46D8-B628-D4B1EE89A535}">
      <dgm:prSet/>
      <dgm:spPr/>
      <dgm:t>
        <a:bodyPr/>
        <a:lstStyle/>
        <a:p>
          <a:endParaRPr lang="ru-RU"/>
        </a:p>
      </dgm:t>
    </dgm:pt>
    <dgm:pt modelId="{EA69079B-DA9A-42AD-950D-00A2AE127C97}">
      <dgm:prSet phldrT="[Текст]" custT="1"/>
      <dgm:spPr/>
      <dgm:t>
        <a:bodyPr/>
        <a:lstStyle/>
        <a:p>
          <a:r>
            <a:rPr lang="ru-RU" sz="1400" b="1" dirty="0" smtClean="0"/>
            <a:t>Налоговые и неналоговые доходы – </a:t>
          </a:r>
          <a:r>
            <a:rPr lang="en-US" sz="1400" b="1" dirty="0" smtClean="0"/>
            <a:t>8</a:t>
          </a:r>
          <a:r>
            <a:rPr lang="ru-RU" sz="1400" b="1" dirty="0" smtClean="0"/>
            <a:t>650,0 тыс.рублей</a:t>
          </a:r>
          <a:endParaRPr lang="ru-RU" sz="1400" b="1" dirty="0"/>
        </a:p>
      </dgm:t>
    </dgm:pt>
    <dgm:pt modelId="{3B00CB6E-517A-4A2E-89AC-FCEE6D2DCD1C}" type="parTrans" cxnId="{556678AE-41EE-4504-8DFE-4DF838DB3ADE}">
      <dgm:prSet/>
      <dgm:spPr/>
      <dgm:t>
        <a:bodyPr/>
        <a:lstStyle/>
        <a:p>
          <a:endParaRPr lang="ru-RU"/>
        </a:p>
      </dgm:t>
    </dgm:pt>
    <dgm:pt modelId="{AB70E325-0B29-4929-8BBC-35A975A606A7}" type="sibTrans" cxnId="{556678AE-41EE-4504-8DFE-4DF838DB3ADE}">
      <dgm:prSet/>
      <dgm:spPr/>
      <dgm:t>
        <a:bodyPr/>
        <a:lstStyle/>
        <a:p>
          <a:endParaRPr lang="ru-RU"/>
        </a:p>
      </dgm:t>
    </dgm:pt>
    <dgm:pt modelId="{D5986396-8B62-4967-B94A-D174DF684D6F}">
      <dgm:prSet phldrT="[Текст]" custT="1"/>
      <dgm:spPr/>
      <dgm:t>
        <a:bodyPr/>
        <a:lstStyle/>
        <a:p>
          <a:r>
            <a:rPr lang="ru-RU" sz="1400" b="1" dirty="0" smtClean="0"/>
            <a:t>Дотации -  4</a:t>
          </a:r>
          <a:r>
            <a:rPr lang="en-US" sz="1400" b="1" dirty="0" smtClean="0"/>
            <a:t>5</a:t>
          </a:r>
          <a:r>
            <a:rPr lang="ru-RU" sz="1400" b="1" dirty="0" smtClean="0"/>
            <a:t>40,7 тыс.рублей</a:t>
          </a:r>
          <a:endParaRPr lang="ru-RU" sz="1400" b="1" dirty="0"/>
        </a:p>
      </dgm:t>
    </dgm:pt>
    <dgm:pt modelId="{2DC1F179-7AFB-471E-A392-B2262E02CB6C}" type="parTrans" cxnId="{CFF234E9-C28F-4345-8B03-D590EB35CA46}">
      <dgm:prSet/>
      <dgm:spPr/>
      <dgm:t>
        <a:bodyPr/>
        <a:lstStyle/>
        <a:p>
          <a:endParaRPr lang="ru-RU"/>
        </a:p>
      </dgm:t>
    </dgm:pt>
    <dgm:pt modelId="{6450B000-C136-421A-97A4-79D829F28B6B}" type="sibTrans" cxnId="{CFF234E9-C28F-4345-8B03-D590EB35CA46}">
      <dgm:prSet/>
      <dgm:spPr/>
      <dgm:t>
        <a:bodyPr/>
        <a:lstStyle/>
        <a:p>
          <a:endParaRPr lang="ru-RU"/>
        </a:p>
      </dgm:t>
    </dgm:pt>
    <dgm:pt modelId="{7782FAFD-5659-4895-AD0C-B7A5CABCCF2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Всего расходов: 20868,7 тыс.рублей</a:t>
          </a:r>
          <a:endParaRPr lang="ru-RU" sz="2400" dirty="0">
            <a:solidFill>
              <a:schemeClr val="tx1"/>
            </a:solidFill>
          </a:endParaRPr>
        </a:p>
      </dgm:t>
    </dgm:pt>
    <dgm:pt modelId="{4F7F8BC2-2AAE-4AFD-B8EC-491DDBF5663E}" type="parTrans" cxnId="{73F76652-77AC-44DE-86BC-A78459870734}">
      <dgm:prSet/>
      <dgm:spPr/>
      <dgm:t>
        <a:bodyPr/>
        <a:lstStyle/>
        <a:p>
          <a:endParaRPr lang="ru-RU"/>
        </a:p>
      </dgm:t>
    </dgm:pt>
    <dgm:pt modelId="{0969D3CA-EDE9-4F7B-B3F8-420BB1E157B7}" type="sibTrans" cxnId="{73F76652-77AC-44DE-86BC-A78459870734}">
      <dgm:prSet/>
      <dgm:spPr/>
      <dgm:t>
        <a:bodyPr/>
        <a:lstStyle/>
        <a:p>
          <a:endParaRPr lang="ru-RU"/>
        </a:p>
      </dgm:t>
    </dgm:pt>
    <dgm:pt modelId="{632E51FC-EDF5-45C6-A754-5D31DDCD4871}">
      <dgm:prSet phldrT="[Текст]" custT="1"/>
      <dgm:spPr/>
      <dgm:t>
        <a:bodyPr/>
        <a:lstStyle/>
        <a:p>
          <a:r>
            <a:rPr lang="ru-RU" sz="1400" b="1" dirty="0" smtClean="0"/>
            <a:t>Общегосударственные вопросы -6221,0 тыс.рублей</a:t>
          </a:r>
          <a:endParaRPr lang="ru-RU" sz="1400" b="1" dirty="0"/>
        </a:p>
      </dgm:t>
    </dgm:pt>
    <dgm:pt modelId="{1A432683-BCDC-48D2-883A-F20F663C9BE6}" type="parTrans" cxnId="{9FC3F7FB-388D-4CE0-9486-941987F5F0C1}">
      <dgm:prSet/>
      <dgm:spPr/>
      <dgm:t>
        <a:bodyPr/>
        <a:lstStyle/>
        <a:p>
          <a:endParaRPr lang="ru-RU"/>
        </a:p>
      </dgm:t>
    </dgm:pt>
    <dgm:pt modelId="{80542719-A013-4A6D-8E87-A981A8165F0A}" type="sibTrans" cxnId="{9FC3F7FB-388D-4CE0-9486-941987F5F0C1}">
      <dgm:prSet/>
      <dgm:spPr/>
      <dgm:t>
        <a:bodyPr/>
        <a:lstStyle/>
        <a:p>
          <a:endParaRPr lang="ru-RU"/>
        </a:p>
      </dgm:t>
    </dgm:pt>
    <dgm:pt modelId="{8DA25106-F291-4916-A94D-C012FEA89C9A}">
      <dgm:prSet phldrT="[Текст]" custT="1"/>
      <dgm:spPr/>
      <dgm:t>
        <a:bodyPr/>
        <a:lstStyle/>
        <a:p>
          <a:r>
            <a:rPr lang="ru-RU" sz="1400" b="1" dirty="0" smtClean="0"/>
            <a:t>Национальная оборона – 174,8 тыс.рублей</a:t>
          </a:r>
          <a:endParaRPr lang="ru-RU" sz="1400" b="1" dirty="0"/>
        </a:p>
      </dgm:t>
    </dgm:pt>
    <dgm:pt modelId="{B371F2B0-DCA7-478F-9F5D-EFD434DE8920}" type="parTrans" cxnId="{26F8E014-4E35-4C55-ACF3-0700B8AD0F5C}">
      <dgm:prSet/>
      <dgm:spPr/>
      <dgm:t>
        <a:bodyPr/>
        <a:lstStyle/>
        <a:p>
          <a:endParaRPr lang="ru-RU"/>
        </a:p>
      </dgm:t>
    </dgm:pt>
    <dgm:pt modelId="{86D7A1F1-3F44-42BB-B37B-8A3FA1D23AEE}" type="sibTrans" cxnId="{26F8E014-4E35-4C55-ACF3-0700B8AD0F5C}">
      <dgm:prSet/>
      <dgm:spPr/>
      <dgm:t>
        <a:bodyPr/>
        <a:lstStyle/>
        <a:p>
          <a:endParaRPr lang="ru-RU"/>
        </a:p>
      </dgm:t>
    </dgm:pt>
    <dgm:pt modelId="{CB59157B-71EB-425B-B672-73A90E64F1C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Дефицит:</a:t>
          </a:r>
        </a:p>
        <a:p>
          <a:r>
            <a:rPr lang="ru-RU" sz="2400" dirty="0" smtClean="0">
              <a:solidFill>
                <a:schemeClr val="tx1"/>
              </a:solidFill>
            </a:rPr>
            <a:t> 800,0 тыс.рублей</a:t>
          </a:r>
          <a:endParaRPr lang="ru-RU" sz="2400" dirty="0">
            <a:solidFill>
              <a:schemeClr val="tx1"/>
            </a:solidFill>
          </a:endParaRPr>
        </a:p>
      </dgm:t>
    </dgm:pt>
    <dgm:pt modelId="{678FB164-2E10-4595-99CE-4B8588503913}" type="parTrans" cxnId="{2AA65978-B1A3-4159-BDC5-0943A70B16C8}">
      <dgm:prSet/>
      <dgm:spPr/>
      <dgm:t>
        <a:bodyPr/>
        <a:lstStyle/>
        <a:p>
          <a:endParaRPr lang="ru-RU"/>
        </a:p>
      </dgm:t>
    </dgm:pt>
    <dgm:pt modelId="{6287C0B1-BF74-4669-A728-B9FE05F29129}" type="sibTrans" cxnId="{2AA65978-B1A3-4159-BDC5-0943A70B16C8}">
      <dgm:prSet/>
      <dgm:spPr/>
      <dgm:t>
        <a:bodyPr/>
        <a:lstStyle/>
        <a:p>
          <a:endParaRPr lang="ru-RU"/>
        </a:p>
      </dgm:t>
    </dgm:pt>
    <dgm:pt modelId="{BBB95C18-09AC-432A-A4A2-542DEFF231AA}">
      <dgm:prSet phldrT="[Текст]" custT="1"/>
      <dgm:spPr/>
      <dgm:t>
        <a:bodyPr/>
        <a:lstStyle/>
        <a:p>
          <a:r>
            <a:rPr lang="ru-RU" sz="1400" b="1" dirty="0" smtClean="0"/>
            <a:t>Изменение остатков средств на счете бюджета – 800,0</a:t>
          </a:r>
          <a:endParaRPr lang="ru-RU" sz="5900" b="1" dirty="0"/>
        </a:p>
      </dgm:t>
    </dgm:pt>
    <dgm:pt modelId="{8176BF33-C869-4170-AE04-0F4A52FCA2A7}" type="parTrans" cxnId="{7E6639F8-6877-4321-AFA5-039D9B5F09FD}">
      <dgm:prSet/>
      <dgm:spPr/>
      <dgm:t>
        <a:bodyPr/>
        <a:lstStyle/>
        <a:p>
          <a:endParaRPr lang="ru-RU"/>
        </a:p>
      </dgm:t>
    </dgm:pt>
    <dgm:pt modelId="{932BD562-3002-4FEE-9E7E-400584959E5D}" type="sibTrans" cxnId="{7E6639F8-6877-4321-AFA5-039D9B5F09FD}">
      <dgm:prSet/>
      <dgm:spPr/>
      <dgm:t>
        <a:bodyPr/>
        <a:lstStyle/>
        <a:p>
          <a:endParaRPr lang="ru-RU"/>
        </a:p>
      </dgm:t>
    </dgm:pt>
    <dgm:pt modelId="{ED3FC47B-5603-47AB-805B-033105849F28}">
      <dgm:prSet phldrT="[Текст]" custT="1"/>
      <dgm:spPr/>
      <dgm:t>
        <a:bodyPr/>
        <a:lstStyle/>
        <a:p>
          <a:r>
            <a:rPr lang="ru-RU" sz="1400" b="1" dirty="0" smtClean="0"/>
            <a:t>Субвенции – 175,0 тыс.рублей</a:t>
          </a:r>
          <a:endParaRPr lang="ru-RU" sz="1400" b="1" dirty="0"/>
        </a:p>
      </dgm:t>
    </dgm:pt>
    <dgm:pt modelId="{F75BA592-281B-4E7D-8F80-4A3A77C49BFD}" type="parTrans" cxnId="{39861A29-EB05-477E-BB47-809A1969F2B8}">
      <dgm:prSet/>
      <dgm:spPr/>
      <dgm:t>
        <a:bodyPr/>
        <a:lstStyle/>
        <a:p>
          <a:endParaRPr lang="ru-RU"/>
        </a:p>
      </dgm:t>
    </dgm:pt>
    <dgm:pt modelId="{143E3534-C9C3-4320-873B-A6E1FDB52FF2}" type="sibTrans" cxnId="{39861A29-EB05-477E-BB47-809A1969F2B8}">
      <dgm:prSet/>
      <dgm:spPr/>
      <dgm:t>
        <a:bodyPr/>
        <a:lstStyle/>
        <a:p>
          <a:endParaRPr lang="ru-RU"/>
        </a:p>
      </dgm:t>
    </dgm:pt>
    <dgm:pt modelId="{A6CD59A9-4733-4F05-A8B7-7AAB6BAD48F2}">
      <dgm:prSet phldrT="[Текст]" custT="1"/>
      <dgm:spPr/>
      <dgm:t>
        <a:bodyPr/>
        <a:lstStyle/>
        <a:p>
          <a:r>
            <a:rPr lang="ru-RU" sz="1400" b="1" dirty="0" smtClean="0"/>
            <a:t>Национальная безопасность и правоохранительная деятельность – 44,8 тыс.рублей</a:t>
          </a:r>
          <a:endParaRPr lang="ru-RU" sz="1400" b="1" dirty="0"/>
        </a:p>
      </dgm:t>
    </dgm:pt>
    <dgm:pt modelId="{3E15206F-FFBF-46AA-83DF-05BBFD285C87}" type="parTrans" cxnId="{7E1C7E7A-8CA0-4362-ADF2-5602005B095E}">
      <dgm:prSet/>
      <dgm:spPr/>
      <dgm:t>
        <a:bodyPr/>
        <a:lstStyle/>
        <a:p>
          <a:endParaRPr lang="ru-RU"/>
        </a:p>
      </dgm:t>
    </dgm:pt>
    <dgm:pt modelId="{D8151DEA-4499-4185-9C17-F561820B0974}" type="sibTrans" cxnId="{7E1C7E7A-8CA0-4362-ADF2-5602005B095E}">
      <dgm:prSet/>
      <dgm:spPr/>
      <dgm:t>
        <a:bodyPr/>
        <a:lstStyle/>
        <a:p>
          <a:endParaRPr lang="ru-RU"/>
        </a:p>
      </dgm:t>
    </dgm:pt>
    <dgm:pt modelId="{71FDF968-2712-4990-8D1D-42760155E84F}">
      <dgm:prSet phldrT="[Текст]" custT="1"/>
      <dgm:spPr/>
      <dgm:t>
        <a:bodyPr/>
        <a:lstStyle/>
        <a:p>
          <a:r>
            <a:rPr lang="ru-RU" sz="1400" b="1" dirty="0" smtClean="0"/>
            <a:t>Национальная экономика – </a:t>
          </a:r>
          <a:r>
            <a:rPr lang="en-US" sz="1400" b="1" dirty="0" smtClean="0"/>
            <a:t>1</a:t>
          </a:r>
          <a:r>
            <a:rPr lang="ru-RU" sz="1400" b="1" dirty="0" smtClean="0"/>
            <a:t>611,3 тыс.рублей</a:t>
          </a:r>
          <a:endParaRPr lang="ru-RU" sz="1400" b="1" dirty="0"/>
        </a:p>
      </dgm:t>
    </dgm:pt>
    <dgm:pt modelId="{B771B0B7-A9CF-4BBE-AF1B-C8540150351E}" type="parTrans" cxnId="{423ACC87-D0A4-4ED5-9D90-34AE5660F64C}">
      <dgm:prSet/>
      <dgm:spPr/>
      <dgm:t>
        <a:bodyPr/>
        <a:lstStyle/>
        <a:p>
          <a:endParaRPr lang="ru-RU"/>
        </a:p>
      </dgm:t>
    </dgm:pt>
    <dgm:pt modelId="{0409BB9F-5ECC-4C88-86D4-7F7397DFB908}" type="sibTrans" cxnId="{423ACC87-D0A4-4ED5-9D90-34AE5660F64C}">
      <dgm:prSet/>
      <dgm:spPr/>
      <dgm:t>
        <a:bodyPr/>
        <a:lstStyle/>
        <a:p>
          <a:endParaRPr lang="ru-RU"/>
        </a:p>
      </dgm:t>
    </dgm:pt>
    <dgm:pt modelId="{523C42B9-A6A7-4C53-9691-1C4BAFD0C374}">
      <dgm:prSet phldrT="[Текст]" custT="1"/>
      <dgm:spPr/>
      <dgm:t>
        <a:bodyPr/>
        <a:lstStyle/>
        <a:p>
          <a:r>
            <a:rPr lang="ru-RU" sz="1400" b="1" dirty="0" smtClean="0"/>
            <a:t>Жилищно-коммунальное хозяйство – 9136,2 тыс.рублей</a:t>
          </a:r>
          <a:endParaRPr lang="ru-RU" sz="1400" b="1" dirty="0"/>
        </a:p>
      </dgm:t>
    </dgm:pt>
    <dgm:pt modelId="{ED6F1917-1228-429F-A830-810F65FDF0E1}" type="parTrans" cxnId="{FAE5AB0E-E90A-41BE-9EA9-72FE65AF30FA}">
      <dgm:prSet/>
      <dgm:spPr/>
      <dgm:t>
        <a:bodyPr/>
        <a:lstStyle/>
        <a:p>
          <a:endParaRPr lang="ru-RU"/>
        </a:p>
      </dgm:t>
    </dgm:pt>
    <dgm:pt modelId="{E700CB57-5222-40DE-BB2B-6663AF1B97D6}" type="sibTrans" cxnId="{FAE5AB0E-E90A-41BE-9EA9-72FE65AF30FA}">
      <dgm:prSet/>
      <dgm:spPr/>
      <dgm:t>
        <a:bodyPr/>
        <a:lstStyle/>
        <a:p>
          <a:endParaRPr lang="ru-RU"/>
        </a:p>
      </dgm:t>
    </dgm:pt>
    <dgm:pt modelId="{7A72CF2F-A893-4F09-8B52-AD08C53C4E1C}">
      <dgm:prSet phldrT="[Текст]" custT="1"/>
      <dgm:spPr/>
      <dgm:t>
        <a:bodyPr/>
        <a:lstStyle/>
        <a:p>
          <a:endParaRPr lang="ru-RU" sz="1600" dirty="0"/>
        </a:p>
      </dgm:t>
    </dgm:pt>
    <dgm:pt modelId="{327DB659-1C01-4A9E-9AA4-9A9E481CCC7F}" type="parTrans" cxnId="{46B19246-47FC-4AA4-BE1D-CD949603B459}">
      <dgm:prSet/>
      <dgm:spPr/>
      <dgm:t>
        <a:bodyPr/>
        <a:lstStyle/>
        <a:p>
          <a:endParaRPr lang="ru-RU"/>
        </a:p>
      </dgm:t>
    </dgm:pt>
    <dgm:pt modelId="{A083FEED-9350-4EF2-A3F0-D15A0E290FAF}" type="sibTrans" cxnId="{46B19246-47FC-4AA4-BE1D-CD949603B459}">
      <dgm:prSet/>
      <dgm:spPr/>
      <dgm:t>
        <a:bodyPr/>
        <a:lstStyle/>
        <a:p>
          <a:endParaRPr lang="ru-RU"/>
        </a:p>
      </dgm:t>
    </dgm:pt>
    <dgm:pt modelId="{3E118D82-52E3-488B-8604-DFAF7E8EA02A}">
      <dgm:prSet phldrT="[Текст]" custT="1"/>
      <dgm:spPr/>
      <dgm:t>
        <a:bodyPr/>
        <a:lstStyle/>
        <a:p>
          <a:r>
            <a:rPr lang="ru-RU" sz="1400" b="1" dirty="0" smtClean="0"/>
            <a:t>Культура, кинематография – 3542,6 тыс.рублей</a:t>
          </a:r>
          <a:endParaRPr lang="ru-RU" sz="1400" b="1" dirty="0"/>
        </a:p>
      </dgm:t>
    </dgm:pt>
    <dgm:pt modelId="{2B74735C-6435-44E9-B669-17274E23208A}" type="parTrans" cxnId="{4E865E91-8BF5-4353-A365-CA92E374F754}">
      <dgm:prSet/>
      <dgm:spPr/>
      <dgm:t>
        <a:bodyPr/>
        <a:lstStyle/>
        <a:p>
          <a:endParaRPr lang="ru-RU"/>
        </a:p>
      </dgm:t>
    </dgm:pt>
    <dgm:pt modelId="{D8A0C2B1-98C4-494D-8819-C38C69E7E5BA}" type="sibTrans" cxnId="{4E865E91-8BF5-4353-A365-CA92E374F754}">
      <dgm:prSet/>
      <dgm:spPr/>
      <dgm:t>
        <a:bodyPr/>
        <a:lstStyle/>
        <a:p>
          <a:endParaRPr lang="ru-RU"/>
        </a:p>
      </dgm:t>
    </dgm:pt>
    <dgm:pt modelId="{718451BE-6082-4562-8F31-7C113CF81E3F}">
      <dgm:prSet phldrT="[Текст]" custT="1"/>
      <dgm:spPr/>
      <dgm:t>
        <a:bodyPr/>
        <a:lstStyle/>
        <a:p>
          <a:r>
            <a:rPr lang="ru-RU" sz="1400" b="1" dirty="0" smtClean="0"/>
            <a:t>Социальная политика – 68,0 тыс.рублей</a:t>
          </a:r>
          <a:endParaRPr lang="ru-RU" sz="1400" b="1" dirty="0"/>
        </a:p>
      </dgm:t>
    </dgm:pt>
    <dgm:pt modelId="{B09AD292-9386-46B2-BCA9-63A6FE6ECEC3}" type="parTrans" cxnId="{BAFA3D96-45A0-47BC-929B-F1FF25EAA870}">
      <dgm:prSet/>
      <dgm:spPr/>
      <dgm:t>
        <a:bodyPr/>
        <a:lstStyle/>
        <a:p>
          <a:endParaRPr lang="ru-RU"/>
        </a:p>
      </dgm:t>
    </dgm:pt>
    <dgm:pt modelId="{98053983-2246-40A4-ADAE-FE5E70676863}" type="sibTrans" cxnId="{BAFA3D96-45A0-47BC-929B-F1FF25EAA870}">
      <dgm:prSet/>
      <dgm:spPr/>
      <dgm:t>
        <a:bodyPr/>
        <a:lstStyle/>
        <a:p>
          <a:endParaRPr lang="ru-RU"/>
        </a:p>
      </dgm:t>
    </dgm:pt>
    <dgm:pt modelId="{AEE6CC13-06C5-49D5-B6BC-4E56645FCF09}">
      <dgm:prSet phldrT="[Текст]" custT="1"/>
      <dgm:spPr/>
      <dgm:t>
        <a:bodyPr/>
        <a:lstStyle/>
        <a:p>
          <a:r>
            <a:rPr lang="ru-RU" sz="1400" b="1" dirty="0" smtClean="0"/>
            <a:t>Физическая культура и спорт – 50,0 тыс.рублей</a:t>
          </a:r>
          <a:endParaRPr lang="ru-RU" sz="1400" b="1" dirty="0"/>
        </a:p>
      </dgm:t>
    </dgm:pt>
    <dgm:pt modelId="{6E859DCB-84D2-463F-B927-C488B7E9CABB}" type="parTrans" cxnId="{9106489D-9598-41A7-9B1E-AED8570278D5}">
      <dgm:prSet/>
      <dgm:spPr/>
      <dgm:t>
        <a:bodyPr/>
        <a:lstStyle/>
        <a:p>
          <a:endParaRPr lang="ru-RU"/>
        </a:p>
      </dgm:t>
    </dgm:pt>
    <dgm:pt modelId="{76E93785-688E-49E4-B23D-7716C3F89A9F}" type="sibTrans" cxnId="{9106489D-9598-41A7-9B1E-AED8570278D5}">
      <dgm:prSet/>
      <dgm:spPr/>
      <dgm:t>
        <a:bodyPr/>
        <a:lstStyle/>
        <a:p>
          <a:endParaRPr lang="ru-RU"/>
        </a:p>
      </dgm:t>
    </dgm:pt>
    <dgm:pt modelId="{A1358F72-4821-4FED-9F49-DA56400E8D0F}">
      <dgm:prSet phldrT="[Текст]" custT="1"/>
      <dgm:spPr/>
      <dgm:t>
        <a:bodyPr/>
        <a:lstStyle/>
        <a:p>
          <a:endParaRPr lang="ru-RU" sz="1400" dirty="0"/>
        </a:p>
      </dgm:t>
    </dgm:pt>
    <dgm:pt modelId="{D6AF62F9-56F1-4B05-953A-8E42B9D8254C}" type="parTrans" cxnId="{A4DBAE8A-A3D1-421D-990B-E23BEC7732AC}">
      <dgm:prSet/>
      <dgm:spPr/>
      <dgm:t>
        <a:bodyPr/>
        <a:lstStyle/>
        <a:p>
          <a:endParaRPr lang="ru-RU"/>
        </a:p>
      </dgm:t>
    </dgm:pt>
    <dgm:pt modelId="{48169D85-E51E-4ED2-B213-3896CCB834A9}" type="sibTrans" cxnId="{A4DBAE8A-A3D1-421D-990B-E23BEC7732AC}">
      <dgm:prSet/>
      <dgm:spPr/>
      <dgm:t>
        <a:bodyPr/>
        <a:lstStyle/>
        <a:p>
          <a:endParaRPr lang="ru-RU"/>
        </a:p>
      </dgm:t>
    </dgm:pt>
    <dgm:pt modelId="{8CA9EEBC-AE26-4BAD-A292-9E1B2CACECB5}">
      <dgm:prSet phldrT="[Текст]" custT="1"/>
      <dgm:spPr/>
      <dgm:t>
        <a:bodyPr/>
        <a:lstStyle/>
        <a:p>
          <a:endParaRPr lang="ru-RU" sz="1400" dirty="0"/>
        </a:p>
      </dgm:t>
    </dgm:pt>
    <dgm:pt modelId="{BA412E91-3B93-443D-8072-D818E80B4DDB}" type="parTrans" cxnId="{C5A2BCDE-BCC2-458E-9C65-D376B99A05C6}">
      <dgm:prSet/>
      <dgm:spPr/>
      <dgm:t>
        <a:bodyPr/>
        <a:lstStyle/>
        <a:p>
          <a:endParaRPr lang="ru-RU"/>
        </a:p>
      </dgm:t>
    </dgm:pt>
    <dgm:pt modelId="{A8F899F3-D0BE-4F41-86F6-8B8E7939915D}" type="sibTrans" cxnId="{C5A2BCDE-BCC2-458E-9C65-D376B99A05C6}">
      <dgm:prSet/>
      <dgm:spPr/>
      <dgm:t>
        <a:bodyPr/>
        <a:lstStyle/>
        <a:p>
          <a:endParaRPr lang="ru-RU"/>
        </a:p>
      </dgm:t>
    </dgm:pt>
    <dgm:pt modelId="{AA4EA387-ACE0-4EBA-A151-38AF5DB5153D}">
      <dgm:prSet phldrT="[Текст]" custT="1"/>
      <dgm:spPr/>
      <dgm:t>
        <a:bodyPr/>
        <a:lstStyle/>
        <a:p>
          <a:endParaRPr lang="ru-RU" sz="5900" dirty="0"/>
        </a:p>
      </dgm:t>
    </dgm:pt>
    <dgm:pt modelId="{F710AC96-B028-4C53-9B16-6DCD76F17CC2}" type="parTrans" cxnId="{F3A179FB-0892-42F8-ACEC-E771C7F7243C}">
      <dgm:prSet/>
      <dgm:spPr/>
      <dgm:t>
        <a:bodyPr/>
        <a:lstStyle/>
        <a:p>
          <a:endParaRPr lang="ru-RU"/>
        </a:p>
      </dgm:t>
    </dgm:pt>
    <dgm:pt modelId="{44DB10D9-9A69-4BDE-9A0C-D20BF0FF0204}" type="sibTrans" cxnId="{F3A179FB-0892-42F8-ACEC-E771C7F7243C}">
      <dgm:prSet/>
      <dgm:spPr/>
      <dgm:t>
        <a:bodyPr/>
        <a:lstStyle/>
        <a:p>
          <a:endParaRPr lang="ru-RU"/>
        </a:p>
      </dgm:t>
    </dgm:pt>
    <dgm:pt modelId="{34FCDFAD-FD02-44A3-A02B-8FA9B4C0C0B8}">
      <dgm:prSet phldrT="[Текст]" custT="1"/>
      <dgm:spPr/>
      <dgm:t>
        <a:bodyPr/>
        <a:lstStyle/>
        <a:p>
          <a:r>
            <a:rPr lang="ru-RU" sz="5900" dirty="0" smtClean="0"/>
            <a:t> </a:t>
          </a:r>
          <a:endParaRPr lang="ru-RU" sz="5900" dirty="0"/>
        </a:p>
      </dgm:t>
    </dgm:pt>
    <dgm:pt modelId="{E7BAC46E-F317-4884-9D1C-88474B9904F9}" type="parTrans" cxnId="{ED74755B-8CAA-410C-B220-DE82391A35C8}">
      <dgm:prSet/>
      <dgm:spPr/>
      <dgm:t>
        <a:bodyPr/>
        <a:lstStyle/>
        <a:p>
          <a:endParaRPr lang="ru-RU"/>
        </a:p>
      </dgm:t>
    </dgm:pt>
    <dgm:pt modelId="{69193351-9F53-492C-AEC5-233D208D212C}" type="sibTrans" cxnId="{ED74755B-8CAA-410C-B220-DE82391A35C8}">
      <dgm:prSet/>
      <dgm:spPr/>
      <dgm:t>
        <a:bodyPr/>
        <a:lstStyle/>
        <a:p>
          <a:endParaRPr lang="ru-RU"/>
        </a:p>
      </dgm:t>
    </dgm:pt>
    <dgm:pt modelId="{AA3E3186-DE58-4552-8CAF-4DCE70520C72}">
      <dgm:prSet phldrT="[Текст]" custT="1"/>
      <dgm:spPr/>
      <dgm:t>
        <a:bodyPr/>
        <a:lstStyle/>
        <a:p>
          <a:r>
            <a:rPr lang="en-US" sz="1400" b="1" dirty="0" smtClean="0"/>
            <a:t> </a:t>
          </a:r>
          <a:r>
            <a:rPr lang="ru-RU" sz="1400" b="1" dirty="0" smtClean="0"/>
            <a:t>Образование – 20,0 тыс.рублей</a:t>
          </a:r>
          <a:endParaRPr lang="ru-RU" sz="1400" b="1" dirty="0"/>
        </a:p>
      </dgm:t>
    </dgm:pt>
    <dgm:pt modelId="{ACB2B9A3-BD1F-4E38-8F66-A150927A2666}" type="parTrans" cxnId="{9BFD5F19-19F9-4087-8271-93E3BF900C82}">
      <dgm:prSet/>
      <dgm:spPr/>
    </dgm:pt>
    <dgm:pt modelId="{C9F14063-E67B-4026-8B9A-E8140A5DA467}" type="sibTrans" cxnId="{9BFD5F19-19F9-4087-8271-93E3BF900C82}">
      <dgm:prSet/>
      <dgm:spPr/>
    </dgm:pt>
    <dgm:pt modelId="{DC649128-CBD3-4DFD-A53A-1E8030F975F7}">
      <dgm:prSet phldrT="[Текст]" custT="1"/>
      <dgm:spPr/>
      <dgm:t>
        <a:bodyPr/>
        <a:lstStyle/>
        <a:p>
          <a:r>
            <a:rPr lang="ru-RU" sz="1400" b="1" dirty="0" smtClean="0"/>
            <a:t>Прочие межбюджетные трансферты, передаваемые бюджетам поселений – 6703,0</a:t>
          </a:r>
          <a:endParaRPr lang="ru-RU" sz="1400" b="1" dirty="0"/>
        </a:p>
      </dgm:t>
    </dgm:pt>
    <dgm:pt modelId="{95C11537-CA61-4CCA-9659-972DEC9C87A2}" type="parTrans" cxnId="{B5172BDF-080E-48BC-963A-642B82E05FA2}">
      <dgm:prSet/>
      <dgm:spPr/>
    </dgm:pt>
    <dgm:pt modelId="{6970A947-0183-48F6-BCF8-29B4B9BA8E50}" type="sibTrans" cxnId="{B5172BDF-080E-48BC-963A-642B82E05FA2}">
      <dgm:prSet/>
      <dgm:spPr/>
    </dgm:pt>
    <dgm:pt modelId="{705B8CAE-BF72-4F9F-80D6-58BBDB76D0A9}" type="pres">
      <dgm:prSet presAssocID="{C9C76531-26D9-41E9-96B5-E56F2D08A5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E0BC3E-87A2-45C3-BAD4-B227CACD50CB}" type="pres">
      <dgm:prSet presAssocID="{75F95EA4-F53D-4288-9002-A0799DD644EC}" presName="linNode" presStyleCnt="0"/>
      <dgm:spPr/>
    </dgm:pt>
    <dgm:pt modelId="{EEF8D290-D858-49E8-8687-951B7210CE9D}" type="pres">
      <dgm:prSet presAssocID="{75F95EA4-F53D-4288-9002-A0799DD644EC}" presName="parentText" presStyleLbl="node1" presStyleIdx="0" presStyleCnt="3" custScaleY="8586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B3149-1410-4AB1-9F4B-01511933F43A}" type="pres">
      <dgm:prSet presAssocID="{75F95EA4-F53D-4288-9002-A0799DD644EC}" presName="descendantText" presStyleLbl="alignAccFollowNode1" presStyleIdx="0" presStyleCnt="3" custScaleY="101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66B19-21E0-4060-BFBA-6D9191D4C1A4}" type="pres">
      <dgm:prSet presAssocID="{F31D3C9B-DBA2-4987-ACE5-E50484987305}" presName="sp" presStyleCnt="0"/>
      <dgm:spPr/>
    </dgm:pt>
    <dgm:pt modelId="{E640F217-1C86-430B-B261-31E83FB81B49}" type="pres">
      <dgm:prSet presAssocID="{7782FAFD-5659-4895-AD0C-B7A5CABCCF21}" presName="linNode" presStyleCnt="0"/>
      <dgm:spPr/>
    </dgm:pt>
    <dgm:pt modelId="{B8EBDA7A-5FAD-4E7A-A303-38E49253A583}" type="pres">
      <dgm:prSet presAssocID="{7782FAFD-5659-4895-AD0C-B7A5CABCCF21}" presName="parentText" presStyleLbl="node1" presStyleIdx="1" presStyleCnt="3" custScaleY="656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25471-95D4-4E68-9A37-06780EAD8A00}" type="pres">
      <dgm:prSet presAssocID="{7782FAFD-5659-4895-AD0C-B7A5CABCCF21}" presName="descendantText" presStyleLbl="alignAccFollowNode1" presStyleIdx="1" presStyleCnt="3" custScaleY="234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C1A2F-D095-43AE-B8F5-FDF5DF3577B4}" type="pres">
      <dgm:prSet presAssocID="{0969D3CA-EDE9-4F7B-B3F8-420BB1E157B7}" presName="sp" presStyleCnt="0"/>
      <dgm:spPr/>
    </dgm:pt>
    <dgm:pt modelId="{17EE9D7F-BA61-482F-93C1-2FB2ECBCEB23}" type="pres">
      <dgm:prSet presAssocID="{CB59157B-71EB-425B-B672-73A90E64F1CD}" presName="linNode" presStyleCnt="0"/>
      <dgm:spPr/>
    </dgm:pt>
    <dgm:pt modelId="{A3C33BE4-2957-46D5-8FD4-60688BA84816}" type="pres">
      <dgm:prSet presAssocID="{CB59157B-71EB-425B-B672-73A90E64F1CD}" presName="parentText" presStyleLbl="node1" presStyleIdx="2" presStyleCnt="3" custScaleY="621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A43E6-5A5A-4D53-8381-F37A22EEA8DB}" type="pres">
      <dgm:prSet presAssocID="{CB59157B-71EB-425B-B672-73A90E64F1CD}" presName="descendantText" presStyleLbl="alignAccFollowNode1" presStyleIdx="2" presStyleCnt="3" custScaleY="80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E5AB0E-E90A-41BE-9EA9-72FE65AF30FA}" srcId="{7782FAFD-5659-4895-AD0C-B7A5CABCCF21}" destId="{523C42B9-A6A7-4C53-9691-1C4BAFD0C374}" srcOrd="5" destOrd="0" parTransId="{ED6F1917-1228-429F-A830-810F65FDF0E1}" sibTransId="{E700CB57-5222-40DE-BB2B-6663AF1B97D6}"/>
    <dgm:cxn modelId="{E13850A5-5E96-4513-B120-F84BF72C2900}" type="presOf" srcId="{7782FAFD-5659-4895-AD0C-B7A5CABCCF21}" destId="{B8EBDA7A-5FAD-4E7A-A303-38E49253A583}" srcOrd="0" destOrd="0" presId="urn:microsoft.com/office/officeart/2005/8/layout/vList5"/>
    <dgm:cxn modelId="{CFF234E9-C28F-4345-8B03-D590EB35CA46}" srcId="{75F95EA4-F53D-4288-9002-A0799DD644EC}" destId="{D5986396-8B62-4967-B94A-D174DF684D6F}" srcOrd="1" destOrd="0" parTransId="{2DC1F179-7AFB-471E-A392-B2262E02CB6C}" sibTransId="{6450B000-C136-421A-97A4-79D829F28B6B}"/>
    <dgm:cxn modelId="{4E865E91-8BF5-4353-A365-CA92E374F754}" srcId="{7782FAFD-5659-4895-AD0C-B7A5CABCCF21}" destId="{3E118D82-52E3-488B-8604-DFAF7E8EA02A}" srcOrd="7" destOrd="0" parTransId="{2B74735C-6435-44E9-B669-17274E23208A}" sibTransId="{D8A0C2B1-98C4-494D-8819-C38C69E7E5BA}"/>
    <dgm:cxn modelId="{9A3DD02B-CA43-4183-BE1A-CB6A79F98FA4}" type="presOf" srcId="{7A72CF2F-A893-4F09-8B52-AD08C53C4E1C}" destId="{18925471-95D4-4E68-9A37-06780EAD8A00}" srcOrd="0" destOrd="11" presId="urn:microsoft.com/office/officeart/2005/8/layout/vList5"/>
    <dgm:cxn modelId="{26F8E014-4E35-4C55-ACF3-0700B8AD0F5C}" srcId="{7782FAFD-5659-4895-AD0C-B7A5CABCCF21}" destId="{8DA25106-F291-4916-A94D-C012FEA89C9A}" srcOrd="2" destOrd="0" parTransId="{B371F2B0-DCA7-478F-9F5D-EFD434DE8920}" sibTransId="{86D7A1F1-3F44-42BB-B37B-8A3FA1D23AEE}"/>
    <dgm:cxn modelId="{46B19246-47FC-4AA4-BE1D-CD949603B459}" srcId="{7782FAFD-5659-4895-AD0C-B7A5CABCCF21}" destId="{7A72CF2F-A893-4F09-8B52-AD08C53C4E1C}" srcOrd="11" destOrd="0" parTransId="{327DB659-1C01-4A9E-9AA4-9A9E481CCC7F}" sibTransId="{A083FEED-9350-4EF2-A3F0-D15A0E290FAF}"/>
    <dgm:cxn modelId="{D767474D-09F9-4FEF-B023-F39DB49ED281}" type="presOf" srcId="{632E51FC-EDF5-45C6-A754-5D31DDCD4871}" destId="{18925471-95D4-4E68-9A37-06780EAD8A00}" srcOrd="0" destOrd="1" presId="urn:microsoft.com/office/officeart/2005/8/layout/vList5"/>
    <dgm:cxn modelId="{ED74755B-8CAA-410C-B220-DE82391A35C8}" srcId="{CB59157B-71EB-425B-B672-73A90E64F1CD}" destId="{34FCDFAD-FD02-44A3-A02B-8FA9B4C0C0B8}" srcOrd="2" destOrd="0" parTransId="{E7BAC46E-F317-4884-9D1C-88474B9904F9}" sibTransId="{69193351-9F53-492C-AEC5-233D208D212C}"/>
    <dgm:cxn modelId="{CFEFABBC-DA52-42A6-A61B-9D52C17544DD}" type="presOf" srcId="{34FCDFAD-FD02-44A3-A02B-8FA9B4C0C0B8}" destId="{AE2A43E6-5A5A-4D53-8381-F37A22EEA8DB}" srcOrd="0" destOrd="2" presId="urn:microsoft.com/office/officeart/2005/8/layout/vList5"/>
    <dgm:cxn modelId="{223A1742-04EF-4C57-8F7C-F32060E8304B}" type="presOf" srcId="{C9C76531-26D9-41E9-96B5-E56F2D08A5A2}" destId="{705B8CAE-BF72-4F9F-80D6-58BBDB76D0A9}" srcOrd="0" destOrd="0" presId="urn:microsoft.com/office/officeart/2005/8/layout/vList5"/>
    <dgm:cxn modelId="{9FC3F7FB-388D-4CE0-9486-941987F5F0C1}" srcId="{7782FAFD-5659-4895-AD0C-B7A5CABCCF21}" destId="{632E51FC-EDF5-45C6-A754-5D31DDCD4871}" srcOrd="1" destOrd="0" parTransId="{1A432683-BCDC-48D2-883A-F20F663C9BE6}" sibTransId="{80542719-A013-4A6D-8E87-A981A8165F0A}"/>
    <dgm:cxn modelId="{D877B7C8-6382-490B-8C23-F0B4CCC55BC3}" type="presOf" srcId="{3E118D82-52E3-488B-8604-DFAF7E8EA02A}" destId="{18925471-95D4-4E68-9A37-06780EAD8A00}" srcOrd="0" destOrd="7" presId="urn:microsoft.com/office/officeart/2005/8/layout/vList5"/>
    <dgm:cxn modelId="{7E1C7E7A-8CA0-4362-ADF2-5602005B095E}" srcId="{7782FAFD-5659-4895-AD0C-B7A5CABCCF21}" destId="{A6CD59A9-4733-4F05-A8B7-7AAB6BAD48F2}" srcOrd="3" destOrd="0" parTransId="{3E15206F-FFBF-46AA-83DF-05BBFD285C87}" sibTransId="{D8151DEA-4499-4185-9C17-F561820B0974}"/>
    <dgm:cxn modelId="{A4DBAE8A-A3D1-421D-990B-E23BEC7732AC}" srcId="{7782FAFD-5659-4895-AD0C-B7A5CABCCF21}" destId="{A1358F72-4821-4FED-9F49-DA56400E8D0F}" srcOrd="10" destOrd="0" parTransId="{D6AF62F9-56F1-4B05-953A-8E42B9D8254C}" sibTransId="{48169D85-E51E-4ED2-B213-3896CCB834A9}"/>
    <dgm:cxn modelId="{8CB417F8-7A32-475B-845A-7C02B2EDC3C5}" type="presOf" srcId="{8DA25106-F291-4916-A94D-C012FEA89C9A}" destId="{18925471-95D4-4E68-9A37-06780EAD8A00}" srcOrd="0" destOrd="2" presId="urn:microsoft.com/office/officeart/2005/8/layout/vList5"/>
    <dgm:cxn modelId="{054F7121-4091-4B3A-8A3A-466A7E1E744A}" type="presOf" srcId="{718451BE-6082-4562-8F31-7C113CF81E3F}" destId="{18925471-95D4-4E68-9A37-06780EAD8A00}" srcOrd="0" destOrd="8" presId="urn:microsoft.com/office/officeart/2005/8/layout/vList5"/>
    <dgm:cxn modelId="{6C0C8CD1-B532-4D29-9FB8-A7911385B839}" type="presOf" srcId="{AA4EA387-ACE0-4EBA-A151-38AF5DB5153D}" destId="{AE2A43E6-5A5A-4D53-8381-F37A22EEA8DB}" srcOrd="0" destOrd="0" presId="urn:microsoft.com/office/officeart/2005/8/layout/vList5"/>
    <dgm:cxn modelId="{57E87125-EF10-4F89-9075-9CD31ADFFC83}" type="presOf" srcId="{8CA9EEBC-AE26-4BAD-A292-9E1B2CACECB5}" destId="{18925471-95D4-4E68-9A37-06780EAD8A00}" srcOrd="0" destOrd="0" presId="urn:microsoft.com/office/officeart/2005/8/layout/vList5"/>
    <dgm:cxn modelId="{97CD5E0C-8E67-4219-B7B2-30D8F697C7F5}" type="presOf" srcId="{DC649128-CBD3-4DFD-A53A-1E8030F975F7}" destId="{99AB3149-1410-4AB1-9F4B-01511933F43A}" srcOrd="0" destOrd="3" presId="urn:microsoft.com/office/officeart/2005/8/layout/vList5"/>
    <dgm:cxn modelId="{BAFA3D96-45A0-47BC-929B-F1FF25EAA870}" srcId="{7782FAFD-5659-4895-AD0C-B7A5CABCCF21}" destId="{718451BE-6082-4562-8F31-7C113CF81E3F}" srcOrd="8" destOrd="0" parTransId="{B09AD292-9386-46B2-BCA9-63A6FE6ECEC3}" sibTransId="{98053983-2246-40A4-ADAE-FE5E70676863}"/>
    <dgm:cxn modelId="{109C5E5C-1716-4C77-AA14-38C116D1AB06}" type="presOf" srcId="{A6CD59A9-4733-4F05-A8B7-7AAB6BAD48F2}" destId="{18925471-95D4-4E68-9A37-06780EAD8A00}" srcOrd="0" destOrd="3" presId="urn:microsoft.com/office/officeart/2005/8/layout/vList5"/>
    <dgm:cxn modelId="{2AA65978-B1A3-4159-BDC5-0943A70B16C8}" srcId="{C9C76531-26D9-41E9-96B5-E56F2D08A5A2}" destId="{CB59157B-71EB-425B-B672-73A90E64F1CD}" srcOrd="2" destOrd="0" parTransId="{678FB164-2E10-4595-99CE-4B8588503913}" sibTransId="{6287C0B1-BF74-4669-A728-B9FE05F29129}"/>
    <dgm:cxn modelId="{556678AE-41EE-4504-8DFE-4DF838DB3ADE}" srcId="{75F95EA4-F53D-4288-9002-A0799DD644EC}" destId="{EA69079B-DA9A-42AD-950D-00A2AE127C97}" srcOrd="0" destOrd="0" parTransId="{3B00CB6E-517A-4A2E-89AC-FCEE6D2DCD1C}" sibTransId="{AB70E325-0B29-4929-8BBC-35A975A606A7}"/>
    <dgm:cxn modelId="{CBD30EE9-6C90-40D5-9275-D597942DCCA9}" type="presOf" srcId="{71FDF968-2712-4990-8D1D-42760155E84F}" destId="{18925471-95D4-4E68-9A37-06780EAD8A00}" srcOrd="0" destOrd="4" presId="urn:microsoft.com/office/officeart/2005/8/layout/vList5"/>
    <dgm:cxn modelId="{C5A2BCDE-BCC2-458E-9C65-D376B99A05C6}" srcId="{7782FAFD-5659-4895-AD0C-B7A5CABCCF21}" destId="{8CA9EEBC-AE26-4BAD-A292-9E1B2CACECB5}" srcOrd="0" destOrd="0" parTransId="{BA412E91-3B93-443D-8072-D818E80B4DDB}" sibTransId="{A8F899F3-D0BE-4F41-86F6-8B8E7939915D}"/>
    <dgm:cxn modelId="{B5172BDF-080E-48BC-963A-642B82E05FA2}" srcId="{75F95EA4-F53D-4288-9002-A0799DD644EC}" destId="{DC649128-CBD3-4DFD-A53A-1E8030F975F7}" srcOrd="3" destOrd="0" parTransId="{95C11537-CA61-4CCA-9659-972DEC9C87A2}" sibTransId="{6970A947-0183-48F6-BCF8-29B4B9BA8E50}"/>
    <dgm:cxn modelId="{56CADD10-439C-40CD-B18F-6EE920DBAB9E}" type="presOf" srcId="{AEE6CC13-06C5-49D5-B6BC-4E56645FCF09}" destId="{18925471-95D4-4E68-9A37-06780EAD8A00}" srcOrd="0" destOrd="9" presId="urn:microsoft.com/office/officeart/2005/8/layout/vList5"/>
    <dgm:cxn modelId="{B3298ECB-F031-4052-8F4C-4A168FD4AD27}" type="presOf" srcId="{CB59157B-71EB-425B-B672-73A90E64F1CD}" destId="{A3C33BE4-2957-46D5-8FD4-60688BA84816}" srcOrd="0" destOrd="0" presId="urn:microsoft.com/office/officeart/2005/8/layout/vList5"/>
    <dgm:cxn modelId="{854B8EC0-3EBF-4E0C-88F1-E1861685D345}" type="presOf" srcId="{AA3E3186-DE58-4552-8CAF-4DCE70520C72}" destId="{18925471-95D4-4E68-9A37-06780EAD8A00}" srcOrd="0" destOrd="6" presId="urn:microsoft.com/office/officeart/2005/8/layout/vList5"/>
    <dgm:cxn modelId="{809C4BA4-C095-4359-AF99-32A4065B544D}" type="presOf" srcId="{BBB95C18-09AC-432A-A4A2-542DEFF231AA}" destId="{AE2A43E6-5A5A-4D53-8381-F37A22EEA8DB}" srcOrd="0" destOrd="1" presId="urn:microsoft.com/office/officeart/2005/8/layout/vList5"/>
    <dgm:cxn modelId="{9106489D-9598-41A7-9B1E-AED8570278D5}" srcId="{7782FAFD-5659-4895-AD0C-B7A5CABCCF21}" destId="{AEE6CC13-06C5-49D5-B6BC-4E56645FCF09}" srcOrd="9" destOrd="0" parTransId="{6E859DCB-84D2-463F-B927-C488B7E9CABB}" sibTransId="{76E93785-688E-49E4-B23D-7716C3F89A9F}"/>
    <dgm:cxn modelId="{3FACC909-56AD-4A3C-A5BE-7630E0B48715}" type="presOf" srcId="{ED3FC47B-5603-47AB-805B-033105849F28}" destId="{99AB3149-1410-4AB1-9F4B-01511933F43A}" srcOrd="0" destOrd="2" presId="urn:microsoft.com/office/officeart/2005/8/layout/vList5"/>
    <dgm:cxn modelId="{73F76652-77AC-44DE-86BC-A78459870734}" srcId="{C9C76531-26D9-41E9-96B5-E56F2D08A5A2}" destId="{7782FAFD-5659-4895-AD0C-B7A5CABCCF21}" srcOrd="1" destOrd="0" parTransId="{4F7F8BC2-2AAE-4AFD-B8EC-491DDBF5663E}" sibTransId="{0969D3CA-EDE9-4F7B-B3F8-420BB1E157B7}"/>
    <dgm:cxn modelId="{39861A29-EB05-477E-BB47-809A1969F2B8}" srcId="{75F95EA4-F53D-4288-9002-A0799DD644EC}" destId="{ED3FC47B-5603-47AB-805B-033105849F28}" srcOrd="2" destOrd="0" parTransId="{F75BA592-281B-4E7D-8F80-4A3A77C49BFD}" sibTransId="{143E3534-C9C3-4320-873B-A6E1FDB52FF2}"/>
    <dgm:cxn modelId="{7E6639F8-6877-4321-AFA5-039D9B5F09FD}" srcId="{CB59157B-71EB-425B-B672-73A90E64F1CD}" destId="{BBB95C18-09AC-432A-A4A2-542DEFF231AA}" srcOrd="1" destOrd="0" parTransId="{8176BF33-C869-4170-AE04-0F4A52FCA2A7}" sibTransId="{932BD562-3002-4FEE-9E7E-400584959E5D}"/>
    <dgm:cxn modelId="{423ACC87-D0A4-4ED5-9D90-34AE5660F64C}" srcId="{7782FAFD-5659-4895-AD0C-B7A5CABCCF21}" destId="{71FDF968-2712-4990-8D1D-42760155E84F}" srcOrd="4" destOrd="0" parTransId="{B771B0B7-A9CF-4BBE-AF1B-C8540150351E}" sibTransId="{0409BB9F-5ECC-4C88-86D4-7F7397DFB908}"/>
    <dgm:cxn modelId="{9BFD5F19-19F9-4087-8271-93E3BF900C82}" srcId="{7782FAFD-5659-4895-AD0C-B7A5CABCCF21}" destId="{AA3E3186-DE58-4552-8CAF-4DCE70520C72}" srcOrd="6" destOrd="0" parTransId="{ACB2B9A3-BD1F-4E38-8F66-A150927A2666}" sibTransId="{C9F14063-E67B-4026-8B9A-E8140A5DA467}"/>
    <dgm:cxn modelId="{78EFF80E-2FF2-4442-B43B-166E9C6B8D83}" type="presOf" srcId="{523C42B9-A6A7-4C53-9691-1C4BAFD0C374}" destId="{18925471-95D4-4E68-9A37-06780EAD8A00}" srcOrd="0" destOrd="5" presId="urn:microsoft.com/office/officeart/2005/8/layout/vList5"/>
    <dgm:cxn modelId="{0BD5E7EA-BB65-4E61-BFE8-2B9A8F8C290B}" type="presOf" srcId="{EA69079B-DA9A-42AD-950D-00A2AE127C97}" destId="{99AB3149-1410-4AB1-9F4B-01511933F43A}" srcOrd="0" destOrd="0" presId="urn:microsoft.com/office/officeart/2005/8/layout/vList5"/>
    <dgm:cxn modelId="{9BEE0FFD-5C81-41BC-AB65-56CA3C73BF04}" type="presOf" srcId="{75F95EA4-F53D-4288-9002-A0799DD644EC}" destId="{EEF8D290-D858-49E8-8687-951B7210CE9D}" srcOrd="0" destOrd="0" presId="urn:microsoft.com/office/officeart/2005/8/layout/vList5"/>
    <dgm:cxn modelId="{2D3B3B0C-6AA8-40B5-A470-9CCF9C57DB66}" type="presOf" srcId="{D5986396-8B62-4967-B94A-D174DF684D6F}" destId="{99AB3149-1410-4AB1-9F4B-01511933F43A}" srcOrd="0" destOrd="1" presId="urn:microsoft.com/office/officeart/2005/8/layout/vList5"/>
    <dgm:cxn modelId="{B1A4D7BC-72C9-4D2D-B576-9620321ABFB9}" type="presOf" srcId="{A1358F72-4821-4FED-9F49-DA56400E8D0F}" destId="{18925471-95D4-4E68-9A37-06780EAD8A00}" srcOrd="0" destOrd="10" presId="urn:microsoft.com/office/officeart/2005/8/layout/vList5"/>
    <dgm:cxn modelId="{5A548711-9FB9-46D8-B628-D4B1EE89A535}" srcId="{C9C76531-26D9-41E9-96B5-E56F2D08A5A2}" destId="{75F95EA4-F53D-4288-9002-A0799DD644EC}" srcOrd="0" destOrd="0" parTransId="{816CEFAB-456F-43E7-9F33-ECDF912E2E0A}" sibTransId="{F31D3C9B-DBA2-4987-ACE5-E50484987305}"/>
    <dgm:cxn modelId="{F3A179FB-0892-42F8-ACEC-E771C7F7243C}" srcId="{CB59157B-71EB-425B-B672-73A90E64F1CD}" destId="{AA4EA387-ACE0-4EBA-A151-38AF5DB5153D}" srcOrd="0" destOrd="0" parTransId="{F710AC96-B028-4C53-9B16-6DCD76F17CC2}" sibTransId="{44DB10D9-9A69-4BDE-9A0C-D20BF0FF0204}"/>
    <dgm:cxn modelId="{39D37F20-A106-4622-89BA-D7C4EFC25FAB}" type="presParOf" srcId="{705B8CAE-BF72-4F9F-80D6-58BBDB76D0A9}" destId="{7DE0BC3E-87A2-45C3-BAD4-B227CACD50CB}" srcOrd="0" destOrd="0" presId="urn:microsoft.com/office/officeart/2005/8/layout/vList5"/>
    <dgm:cxn modelId="{19802EF5-2CC2-449A-846A-6F7A07EF2B8E}" type="presParOf" srcId="{7DE0BC3E-87A2-45C3-BAD4-B227CACD50CB}" destId="{EEF8D290-D858-49E8-8687-951B7210CE9D}" srcOrd="0" destOrd="0" presId="urn:microsoft.com/office/officeart/2005/8/layout/vList5"/>
    <dgm:cxn modelId="{DE3C3C54-847B-49B7-A1AD-BED77F92A43B}" type="presParOf" srcId="{7DE0BC3E-87A2-45C3-BAD4-B227CACD50CB}" destId="{99AB3149-1410-4AB1-9F4B-01511933F43A}" srcOrd="1" destOrd="0" presId="urn:microsoft.com/office/officeart/2005/8/layout/vList5"/>
    <dgm:cxn modelId="{68317BBF-4040-414D-A286-A1737732D284}" type="presParOf" srcId="{705B8CAE-BF72-4F9F-80D6-58BBDB76D0A9}" destId="{95B66B19-21E0-4060-BFBA-6D9191D4C1A4}" srcOrd="1" destOrd="0" presId="urn:microsoft.com/office/officeart/2005/8/layout/vList5"/>
    <dgm:cxn modelId="{E68FB05C-D343-4042-B8D1-32D914A20245}" type="presParOf" srcId="{705B8CAE-BF72-4F9F-80D6-58BBDB76D0A9}" destId="{E640F217-1C86-430B-B261-31E83FB81B49}" srcOrd="2" destOrd="0" presId="urn:microsoft.com/office/officeart/2005/8/layout/vList5"/>
    <dgm:cxn modelId="{264FF20F-512A-48FF-BED2-E9063D5795B3}" type="presParOf" srcId="{E640F217-1C86-430B-B261-31E83FB81B49}" destId="{B8EBDA7A-5FAD-4E7A-A303-38E49253A583}" srcOrd="0" destOrd="0" presId="urn:microsoft.com/office/officeart/2005/8/layout/vList5"/>
    <dgm:cxn modelId="{B26594E9-6123-44D0-8ADC-1653AB14BF0B}" type="presParOf" srcId="{E640F217-1C86-430B-B261-31E83FB81B49}" destId="{18925471-95D4-4E68-9A37-06780EAD8A00}" srcOrd="1" destOrd="0" presId="urn:microsoft.com/office/officeart/2005/8/layout/vList5"/>
    <dgm:cxn modelId="{8AB7C683-2885-4C4D-9686-8427953DB129}" type="presParOf" srcId="{705B8CAE-BF72-4F9F-80D6-58BBDB76D0A9}" destId="{610C1A2F-D095-43AE-B8F5-FDF5DF3577B4}" srcOrd="3" destOrd="0" presId="urn:microsoft.com/office/officeart/2005/8/layout/vList5"/>
    <dgm:cxn modelId="{1870FE30-54C6-4379-8DFF-70794D14B0A6}" type="presParOf" srcId="{705B8CAE-BF72-4F9F-80D6-58BBDB76D0A9}" destId="{17EE9D7F-BA61-482F-93C1-2FB2ECBCEB23}" srcOrd="4" destOrd="0" presId="urn:microsoft.com/office/officeart/2005/8/layout/vList5"/>
    <dgm:cxn modelId="{32AE3058-CB93-46E9-B373-8730A7E659FE}" type="presParOf" srcId="{17EE9D7F-BA61-482F-93C1-2FB2ECBCEB23}" destId="{A3C33BE4-2957-46D5-8FD4-60688BA84816}" srcOrd="0" destOrd="0" presId="urn:microsoft.com/office/officeart/2005/8/layout/vList5"/>
    <dgm:cxn modelId="{7903C5B7-7C6F-4540-8DFF-272AC222BDB8}" type="presParOf" srcId="{17EE9D7F-BA61-482F-93C1-2FB2ECBCEB23}" destId="{AE2A43E6-5A5A-4D53-8381-F37A22EEA8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Обеспечение качественными коммунальными услугами и повышение уровня благоустройства  45,4%</a:t>
          </a:r>
          <a:endParaRPr lang="ru-RU" sz="1400" b="1" dirty="0"/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Управление муниципальными финансами 27,7%</a:t>
          </a:r>
          <a:endParaRPr lang="ru-RU" sz="1400" b="1" dirty="0"/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культуры 17,6</a:t>
          </a:r>
          <a:endParaRPr lang="ru-RU" sz="1400" b="1" dirty="0"/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dirty="0" smtClean="0"/>
            <a:t>Обеспечение общественного порядка и противодействие преступности 0,1%</a:t>
          </a:r>
          <a:endParaRPr lang="ru-RU" sz="1400" dirty="0"/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600DA1E1-2481-4C32-9AB6-0F73D32DBFC1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транспортной инфраструктуры 8%</a:t>
          </a:r>
          <a:endParaRPr lang="ru-RU" sz="1400" b="1" dirty="0"/>
        </a:p>
      </dgm:t>
    </dgm:pt>
    <dgm:pt modelId="{D14752CE-3E99-4FB4-88E9-CEC4365F4AFA}" type="sibTrans" cxnId="{F9E030D2-E446-4D47-82AA-FD4743EE00D8}">
      <dgm:prSet/>
      <dgm:spPr/>
      <dgm:t>
        <a:bodyPr/>
        <a:lstStyle/>
        <a:p>
          <a:endParaRPr lang="ru-RU"/>
        </a:p>
      </dgm:t>
    </dgm:pt>
    <dgm:pt modelId="{F5054336-443E-468F-A54D-7E0A995E7654}" type="parTrans" cxnId="{F9E030D2-E446-4D47-82AA-FD4743EE00D8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Социальная поддержка лиц 0,3%</a:t>
          </a:r>
          <a:endParaRPr lang="ru-RU" sz="1400" b="1" dirty="0"/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200" b="1" dirty="0" smtClean="0"/>
            <a:t>Оформление права собственности на муниципальное имущество и бесхозяйные объекты муниципального имущества 0,3%</a:t>
          </a:r>
          <a:endParaRPr lang="ru-RU" sz="1200" b="1" dirty="0"/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физической культуры и спорта 0,2%</a:t>
          </a:r>
          <a:endParaRPr lang="ru-RU" sz="1400" b="1" dirty="0"/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b="1" dirty="0" smtClean="0"/>
            <a:t>Развитие муниципальной службы 0,2%</a:t>
          </a:r>
          <a:endParaRPr lang="ru-RU" sz="1400" b="1" dirty="0"/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ru-RU" sz="1400" dirty="0" smtClean="0"/>
            <a:t>Защита населения и территории от чрезвычайных ситуаций, обеспечение пожарной безопасности 0,2%</a:t>
          </a:r>
          <a:endParaRPr lang="ru-RU" sz="1400" dirty="0"/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19D76-FF95-43AF-B0BC-62D4A8436FA2}" type="pres">
      <dgm:prSet presAssocID="{AEFAE76C-2F7F-45C1-ABD2-F3E948D96534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0" custLinFactNeighborX="-410" custLinFactNeighborY="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A9331-237A-48C2-A4C2-D75A79A4273F}" type="pres">
      <dgm:prSet presAssocID="{8215585E-0086-4D7F-A1CF-4959DF854E15}" presName="sibTrans" presStyleCnt="0"/>
      <dgm:spPr/>
    </dgm:pt>
    <dgm:pt modelId="{696EFBED-8B3F-4C7B-B65D-76A12B3462FF}" type="pres">
      <dgm:prSet presAssocID="{600DA1E1-2481-4C32-9AB6-0F73D32DBFC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4965C-00BB-4C10-96A9-7775693BE267}" type="pres">
      <dgm:prSet presAssocID="{D14752CE-3E99-4FB4-88E9-CEC4365F4AFA}" presName="sibTrans" presStyleCnt="0"/>
      <dgm:spPr/>
    </dgm:pt>
    <dgm:pt modelId="{9E9D8959-5CEE-466A-8073-81C716170134}" type="pres">
      <dgm:prSet presAssocID="{58F11D75-D205-4371-BEDB-95018785422D}" presName="node" presStyleLbl="node1" presStyleIdx="4" presStyleCnt="10" custLinFactNeighborX="415" custLinFactNeighborY="-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648915C9-1952-42B9-9EFA-5A4BCCE7D439}" type="presOf" srcId="{600DA1E1-2481-4C32-9AB6-0F73D32DBFC1}" destId="{696EFBED-8B3F-4C7B-B65D-76A12B3462FF}" srcOrd="0" destOrd="0" presId="urn:microsoft.com/office/officeart/2005/8/layout/default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F9E030D2-E446-4D47-82AA-FD4743EE00D8}" srcId="{CD886DFB-6E1E-4984-A360-76988BBFC6F3}" destId="{600DA1E1-2481-4C32-9AB6-0F73D32DBFC1}" srcOrd="3" destOrd="0" parTransId="{F5054336-443E-468F-A54D-7E0A995E7654}" sibTransId="{D14752CE-3E99-4FB4-88E9-CEC4365F4AFA}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CAA5DED4-19D4-4BF1-8766-DDA51AF25703}" srcId="{CD886DFB-6E1E-4984-A360-76988BBFC6F3}" destId="{1FDF83B7-1F5F-468B-BFF0-A9B95698AD07}" srcOrd="5" destOrd="0" parTransId="{282A39A4-1B93-41A7-B99E-E1BC0247EDC0}" sibTransId="{DA61EB0A-FC05-4A84-A94D-345F8ADA0EE3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E76A6BC7-9DB6-40E9-8959-46E23322BE67}" srcId="{CD886DFB-6E1E-4984-A360-76988BBFC6F3}" destId="{58F11D75-D205-4371-BEDB-95018785422D}" srcOrd="4" destOrd="0" parTransId="{4FF14C02-FBC7-4605-95AD-587A9C00A08C}" sibTransId="{D0A8FB9C-6DCD-44F8-8D16-66ED040A7F44}"/>
    <dgm:cxn modelId="{8405EAF0-B31D-4551-8B98-D35AD1F42730}" srcId="{CD886DFB-6E1E-4984-A360-76988BBFC6F3}" destId="{A9430497-EAB4-4B1D-ACDA-BC2574A990ED}" srcOrd="9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D2D9FE45-CC44-47FD-902A-341E1E11AAFC}" srcId="{CD886DFB-6E1E-4984-A360-76988BBFC6F3}" destId="{6577E6D7-D179-4397-B63E-73F23D3FB2E8}" srcOrd="7" destOrd="0" parTransId="{83743C6C-2F11-4148-910B-DFC15AD9C96F}" sibTransId="{D6B6C621-663F-4C77-B47C-D1910CEE4668}"/>
    <dgm:cxn modelId="{2062CB4C-B324-41BE-9BAF-2422C602C1FD}" srcId="{CD886DFB-6E1E-4984-A360-76988BBFC6F3}" destId="{CC984181-BCA6-479A-B214-3EBAD9863F26}" srcOrd="6" destOrd="0" parTransId="{FC1CC6E6-2BA9-4AED-BBF2-750F0B631FAD}" sibTransId="{A6F0D2FA-829C-4796-8653-F4503099F6FC}"/>
    <dgm:cxn modelId="{F74292A2-8276-4AD5-91D6-732564805C43}" srcId="{CD886DFB-6E1E-4984-A360-76988BBFC6F3}" destId="{9D622E7B-4F0F-4CD1-9B6C-5CC26FE15B1A}" srcOrd="8" destOrd="0" parTransId="{EA8E04C9-DA92-4D92-9206-BBD5384768E3}" sibTransId="{C6DE03DF-EC5B-4F91-B4CC-32C747CC39C3}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7F78CCD4-35FF-497C-9995-E7DE49235A76}" type="presParOf" srcId="{54F473C4-1B99-43B8-A9F2-272FC12CE231}" destId="{696EFBED-8B3F-4C7B-B65D-76A12B3462FF}" srcOrd="6" destOrd="0" presId="urn:microsoft.com/office/officeart/2005/8/layout/default"/>
    <dgm:cxn modelId="{3887920A-B6A4-4F47-A3B6-090F37B51915}" type="presParOf" srcId="{54F473C4-1B99-43B8-A9F2-272FC12CE231}" destId="{8364965C-00BB-4C10-96A9-7775693BE267}" srcOrd="7" destOrd="0" presId="urn:microsoft.com/office/officeart/2005/8/layout/default"/>
    <dgm:cxn modelId="{55F1F198-1966-4259-959C-7FD06BB65EA7}" type="presParOf" srcId="{54F473C4-1B99-43B8-A9F2-272FC12CE231}" destId="{9E9D8959-5CEE-466A-8073-81C716170134}" srcOrd="8" destOrd="0" presId="urn:microsoft.com/office/officeart/2005/8/layout/default"/>
    <dgm:cxn modelId="{26634D15-52F3-4A01-8EC0-4C05C698E745}" type="presParOf" srcId="{54F473C4-1B99-43B8-A9F2-272FC12CE231}" destId="{3FCCF6BD-EDA6-4243-8991-AF5E3757F99A}" srcOrd="9" destOrd="0" presId="urn:microsoft.com/office/officeart/2005/8/layout/default"/>
    <dgm:cxn modelId="{5BCD129C-D852-4DCB-AF55-4C36555A8363}" type="presParOf" srcId="{54F473C4-1B99-43B8-A9F2-272FC12CE231}" destId="{F9D0EB2D-A0E3-4B33-970B-5A66CAA6BCCE}" srcOrd="10" destOrd="0" presId="urn:microsoft.com/office/officeart/2005/8/layout/default"/>
    <dgm:cxn modelId="{B623AF66-C9EC-44A9-A134-C52C9CF2CD1A}" type="presParOf" srcId="{54F473C4-1B99-43B8-A9F2-272FC12CE231}" destId="{37CF6F02-6FB3-4B2C-B67D-C05B3C3B4A02}" srcOrd="11" destOrd="0" presId="urn:microsoft.com/office/officeart/2005/8/layout/default"/>
    <dgm:cxn modelId="{A638459D-9F39-4AF6-BEB7-8E42BF0F5530}" type="presParOf" srcId="{54F473C4-1B99-43B8-A9F2-272FC12CE231}" destId="{925B002A-1B2E-47AA-B3B8-8F55826DB6F5}" srcOrd="12" destOrd="0" presId="urn:microsoft.com/office/officeart/2005/8/layout/default"/>
    <dgm:cxn modelId="{8A174241-271C-405E-80A1-D4618E365A98}" type="presParOf" srcId="{54F473C4-1B99-43B8-A9F2-272FC12CE231}" destId="{FD41581B-04DD-46DA-9A37-F239D686E618}" srcOrd="13" destOrd="0" presId="urn:microsoft.com/office/officeart/2005/8/layout/default"/>
    <dgm:cxn modelId="{3B7A052F-50CC-4FC1-BC6F-3DF5A7D1B046}" type="presParOf" srcId="{54F473C4-1B99-43B8-A9F2-272FC12CE231}" destId="{0D53A4B0-76EC-4FF6-9751-4FB0941B3F10}" srcOrd="14" destOrd="0" presId="urn:microsoft.com/office/officeart/2005/8/layout/default"/>
    <dgm:cxn modelId="{323EED77-ED0E-4F41-8B40-F53BE8256E72}" type="presParOf" srcId="{54F473C4-1B99-43B8-A9F2-272FC12CE231}" destId="{9574E0B9-A836-43D4-9AC5-FECE32BDD8FE}" srcOrd="15" destOrd="0" presId="urn:microsoft.com/office/officeart/2005/8/layout/default"/>
    <dgm:cxn modelId="{598AD1B1-4EB5-46E1-BA26-6F5382F9F3B3}" type="presParOf" srcId="{54F473C4-1B99-43B8-A9F2-272FC12CE231}" destId="{FD05BF3B-C0F9-41D9-8A09-7FE5E796C1DE}" srcOrd="16" destOrd="0" presId="urn:microsoft.com/office/officeart/2005/8/layout/default"/>
    <dgm:cxn modelId="{B1E97D2A-98DC-4F09-B524-EEDD09A79A05}" type="presParOf" srcId="{54F473C4-1B99-43B8-A9F2-272FC12CE231}" destId="{1CFEF545-2804-4BD6-AE23-5163EA1FDDB3}" srcOrd="17" destOrd="0" presId="urn:microsoft.com/office/officeart/2005/8/layout/default"/>
    <dgm:cxn modelId="{85EDF7B9-E4C8-48AC-B4F2-B5D9E86CB93E}" type="presParOf" srcId="{54F473C4-1B99-43B8-A9F2-272FC12CE231}" destId="{9B681B62-F505-49BD-9ADA-37170400D53A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AF349F-493B-4ABB-8F8C-97B075149E86}">
      <dsp:nvSpPr>
        <dsp:cNvPr id="0" name=""/>
        <dsp:cNvSpPr/>
      </dsp:nvSpPr>
      <dsp:spPr>
        <a:xfrm>
          <a:off x="3400383" y="1389756"/>
          <a:ext cx="1444764" cy="19672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Проект бюджета Федоровского сельского поселения  на 2016 </a:t>
          </a:r>
          <a:r>
            <a:rPr lang="en-US" sz="1200" b="1" kern="1200" dirty="0" smtClean="0"/>
            <a:t> </a:t>
          </a:r>
          <a:r>
            <a:rPr lang="ru-RU" sz="1200" b="1" kern="1200" dirty="0" smtClean="0"/>
            <a:t>год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/>
        </a:p>
      </dsp:txBody>
      <dsp:txXfrm>
        <a:off x="3400383" y="1389756"/>
        <a:ext cx="1444764" cy="1967259"/>
      </dsp:txXfrm>
    </dsp:sp>
    <dsp:sp modelId="{EEB87630-C42F-4CBD-B7A9-5BBDB8C4A1E0}">
      <dsp:nvSpPr>
        <dsp:cNvPr id="0" name=""/>
        <dsp:cNvSpPr/>
      </dsp:nvSpPr>
      <dsp:spPr>
        <a:xfrm rot="16200000">
          <a:off x="4066994" y="1319790"/>
          <a:ext cx="111543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111543" y="141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19977" y="1331196"/>
        <a:ext cx="5577" cy="5577"/>
      </dsp:txXfrm>
    </dsp:sp>
    <dsp:sp modelId="{6568FB81-68AD-4272-B713-151CC70A4399}">
      <dsp:nvSpPr>
        <dsp:cNvPr id="0" name=""/>
        <dsp:cNvSpPr/>
      </dsp:nvSpPr>
      <dsp:spPr>
        <a:xfrm>
          <a:off x="3344643" y="93800"/>
          <a:ext cx="1556244" cy="1184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Бюджетное послание Президента РФ</a:t>
          </a:r>
          <a:endParaRPr lang="ru-RU" sz="1200" b="1" kern="1200" dirty="0"/>
        </a:p>
      </dsp:txBody>
      <dsp:txXfrm>
        <a:off x="3344643" y="93800"/>
        <a:ext cx="1556244" cy="1184413"/>
      </dsp:txXfrm>
    </dsp:sp>
    <dsp:sp modelId="{D16A7958-9B21-4F71-8E23-32BE63DCAAE3}">
      <dsp:nvSpPr>
        <dsp:cNvPr id="0" name=""/>
        <dsp:cNvSpPr/>
      </dsp:nvSpPr>
      <dsp:spPr>
        <a:xfrm rot="3321">
          <a:off x="4845148" y="2359999"/>
          <a:ext cx="225803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225803" y="141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21">
        <a:off x="4952404" y="2368548"/>
        <a:ext cx="11290" cy="11290"/>
      </dsp:txXfrm>
    </dsp:sp>
    <dsp:sp modelId="{7755D63F-6A1B-4F17-A9B3-629AC5F5EE0D}">
      <dsp:nvSpPr>
        <dsp:cNvPr id="0" name=""/>
        <dsp:cNvSpPr/>
      </dsp:nvSpPr>
      <dsp:spPr>
        <a:xfrm>
          <a:off x="5070951" y="980934"/>
          <a:ext cx="1663154" cy="27883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Основные направления  бюджетной политики и основные направления налоговой политики Федоровского сельского поселения на 2016 2018 годы (Постановление АФСП от  19.11.15 №113</a:t>
          </a:r>
          <a:endParaRPr lang="ru-RU" sz="1100" b="1" kern="1200" dirty="0"/>
        </a:p>
      </dsp:txBody>
      <dsp:txXfrm>
        <a:off x="5070951" y="980934"/>
        <a:ext cx="1663154" cy="2788343"/>
      </dsp:txXfrm>
    </dsp:sp>
    <dsp:sp modelId="{F5A51BAA-DD31-48BB-96CE-BEB0D084F9FC}">
      <dsp:nvSpPr>
        <dsp:cNvPr id="0" name=""/>
        <dsp:cNvSpPr/>
      </dsp:nvSpPr>
      <dsp:spPr>
        <a:xfrm rot="5320161">
          <a:off x="4025638" y="3465113"/>
          <a:ext cx="245632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245632" y="141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320161">
        <a:off x="4142314" y="3473166"/>
        <a:ext cx="12281" cy="12281"/>
      </dsp:txXfrm>
    </dsp:sp>
    <dsp:sp modelId="{B514F9B4-9A2C-415B-AB9A-B422A3CCB6CD}">
      <dsp:nvSpPr>
        <dsp:cNvPr id="0" name=""/>
        <dsp:cNvSpPr/>
      </dsp:nvSpPr>
      <dsp:spPr>
        <a:xfrm>
          <a:off x="3313274" y="3602036"/>
          <a:ext cx="1700496" cy="105190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Муниципальные программы Федоровского сельского поселения</a:t>
          </a:r>
          <a:endParaRPr lang="ru-RU" sz="1200" b="1" kern="1200" dirty="0"/>
        </a:p>
      </dsp:txBody>
      <dsp:txXfrm>
        <a:off x="3313274" y="3602036"/>
        <a:ext cx="1700496" cy="1051907"/>
      </dsp:txXfrm>
    </dsp:sp>
    <dsp:sp modelId="{1B1E9A2A-A211-49FE-92D0-440612098B02}">
      <dsp:nvSpPr>
        <dsp:cNvPr id="0" name=""/>
        <dsp:cNvSpPr/>
      </dsp:nvSpPr>
      <dsp:spPr>
        <a:xfrm rot="10786986">
          <a:off x="3175925" y="2362351"/>
          <a:ext cx="224461" cy="28388"/>
        </a:xfrm>
        <a:custGeom>
          <a:avLst/>
          <a:gdLst/>
          <a:ahLst/>
          <a:cxnLst/>
          <a:rect l="0" t="0" r="0" b="0"/>
          <a:pathLst>
            <a:path>
              <a:moveTo>
                <a:pt x="0" y="14194"/>
              </a:moveTo>
              <a:lnTo>
                <a:pt x="224461" y="1419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786986">
        <a:off x="3282544" y="2370934"/>
        <a:ext cx="11223" cy="11223"/>
      </dsp:txXfrm>
    </dsp:sp>
    <dsp:sp modelId="{7F15A21B-C7DE-4277-90FD-01A740B38014}">
      <dsp:nvSpPr>
        <dsp:cNvPr id="0" name=""/>
        <dsp:cNvSpPr/>
      </dsp:nvSpPr>
      <dsp:spPr>
        <a:xfrm>
          <a:off x="1480909" y="983560"/>
          <a:ext cx="1695018" cy="27932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Прогноз социально-экономического развития Федоровского сельского поселения на 2016-2018 годы</a:t>
          </a:r>
          <a:endParaRPr lang="ru-RU" sz="1200" b="1" kern="1200" dirty="0"/>
        </a:p>
      </dsp:txBody>
      <dsp:txXfrm>
        <a:off x="1480909" y="983560"/>
        <a:ext cx="1695018" cy="27932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AB3149-1410-4AB1-9F4B-01511933F43A}">
      <dsp:nvSpPr>
        <dsp:cNvPr id="0" name=""/>
        <dsp:cNvSpPr/>
      </dsp:nvSpPr>
      <dsp:spPr>
        <a:xfrm rot="5400000">
          <a:off x="4968001" y="-1965453"/>
          <a:ext cx="125625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Налоговые и неналоговые доходы – </a:t>
          </a:r>
          <a:r>
            <a:rPr lang="en-US" sz="1400" b="1" kern="1200" dirty="0" smtClean="0"/>
            <a:t>8</a:t>
          </a:r>
          <a:r>
            <a:rPr lang="ru-RU" sz="1400" b="1" kern="1200" dirty="0" smtClean="0"/>
            <a:t>650,0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 -  4</a:t>
          </a:r>
          <a:r>
            <a:rPr lang="en-US" sz="1400" b="1" kern="1200" dirty="0" smtClean="0"/>
            <a:t>5</a:t>
          </a:r>
          <a:r>
            <a:rPr lang="ru-RU" sz="1400" b="1" kern="1200" dirty="0" smtClean="0"/>
            <a:t>40,7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 – 175,0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Прочие межбюджетные трансферты, передаваемые бюджетам поселений – 6703,0</a:t>
          </a:r>
          <a:endParaRPr lang="ru-RU" sz="1400" b="1" kern="1200" dirty="0"/>
        </a:p>
      </dsp:txBody>
      <dsp:txXfrm rot="5400000">
        <a:off x="4968001" y="-1965453"/>
        <a:ext cx="1256252" cy="5266944"/>
      </dsp:txXfrm>
    </dsp:sp>
    <dsp:sp modelId="{EEF8D290-D858-49E8-8687-951B7210CE9D}">
      <dsp:nvSpPr>
        <dsp:cNvPr id="0" name=""/>
        <dsp:cNvSpPr/>
      </dsp:nvSpPr>
      <dsp:spPr>
        <a:xfrm>
          <a:off x="0" y="1229"/>
          <a:ext cx="2962656" cy="1333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Всего доходов: 20068,7 тыс.рублей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1229"/>
        <a:ext cx="2962656" cy="1333577"/>
      </dsp:txXfrm>
    </dsp:sp>
    <dsp:sp modelId="{18925471-95D4-4E68-9A37-06780EAD8A00}">
      <dsp:nvSpPr>
        <dsp:cNvPr id="0" name=""/>
        <dsp:cNvSpPr/>
      </dsp:nvSpPr>
      <dsp:spPr>
        <a:xfrm rot="5400000">
          <a:off x="4135892" y="236337"/>
          <a:ext cx="2909541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Общегосударственные вопросы -6221,0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Национальная оборона – 174,8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Национальная безопасность и правоохранительная деятельность – 44,8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Национальная экономика – </a:t>
          </a:r>
          <a:r>
            <a:rPr lang="en-US" sz="1400" b="1" kern="1200" dirty="0" smtClean="0"/>
            <a:t>1</a:t>
          </a:r>
          <a:r>
            <a:rPr lang="ru-RU" sz="1400" b="1" kern="1200" dirty="0" smtClean="0"/>
            <a:t>611,3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Жилищно-коммунальное хозяйство – 9136,2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 </a:t>
          </a:r>
          <a:r>
            <a:rPr lang="ru-RU" sz="1400" b="1" kern="1200" dirty="0" smtClean="0"/>
            <a:t>Образование – 20,0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Культура, кинематография – 3542,6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Социальная политика – 68,0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Физическая культура и спорт – 50,0 тыс.рублей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135892" y="236337"/>
        <a:ext cx="2909541" cy="5261800"/>
      </dsp:txXfrm>
    </dsp:sp>
    <dsp:sp modelId="{B8EBDA7A-5FAD-4E7A-A303-38E49253A583}">
      <dsp:nvSpPr>
        <dsp:cNvPr id="0" name=""/>
        <dsp:cNvSpPr/>
      </dsp:nvSpPr>
      <dsp:spPr>
        <a:xfrm>
          <a:off x="0" y="2357609"/>
          <a:ext cx="2959762" cy="1019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Всего расходов: 20868,7 тыс.рублей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357609"/>
        <a:ext cx="2959762" cy="1019256"/>
      </dsp:txXfrm>
    </dsp:sp>
    <dsp:sp modelId="{AE2A43E6-5A5A-4D53-8381-F37A22EEA8DB}">
      <dsp:nvSpPr>
        <dsp:cNvPr id="0" name=""/>
        <dsp:cNvSpPr/>
      </dsp:nvSpPr>
      <dsp:spPr>
        <a:xfrm rot="5400000">
          <a:off x="5096277" y="2266047"/>
          <a:ext cx="999701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9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Изменение остатков средств на счете бюджета – 800,0</a:t>
          </a:r>
          <a:endParaRPr lang="ru-RU" sz="5900" b="1" kern="1200" dirty="0"/>
        </a:p>
        <a:p>
          <a:pPr marL="285750" lvl="1" indent="-285750" algn="l" defTabSz="2622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5900" kern="1200" dirty="0" smtClean="0"/>
            <a:t> </a:t>
          </a:r>
          <a:endParaRPr lang="ru-RU" sz="5900" kern="1200" dirty="0"/>
        </a:p>
      </dsp:txBody>
      <dsp:txXfrm rot="5400000">
        <a:off x="5096277" y="2266047"/>
        <a:ext cx="999701" cy="5266944"/>
      </dsp:txXfrm>
    </dsp:sp>
    <dsp:sp modelId="{A3C33BE4-2957-46D5-8FD4-60688BA84816}">
      <dsp:nvSpPr>
        <dsp:cNvPr id="0" name=""/>
        <dsp:cNvSpPr/>
      </dsp:nvSpPr>
      <dsp:spPr>
        <a:xfrm>
          <a:off x="0" y="4416590"/>
          <a:ext cx="2962656" cy="9658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Дефицит: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 800,0 тыс.рублей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4416590"/>
        <a:ext cx="2962656" cy="9658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</a:t>
            </a:r>
            <a: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СЕЛЬСКОГО ПОСЕЛЕНИЯ НЕКЛИНОВСКОГО РАЙОНА</a:t>
            </a: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</a:t>
            </a:r>
            <a:r>
              <a:rPr lang="ru-RU" b="1" i="1" dirty="0" smtClean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2016 ГОД</a:t>
            </a:r>
            <a:endParaRPr lang="ru-RU" b="1" i="1" dirty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70080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Основы формирования проекта бюджета Федоровского сельского поселения на 2016 год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100" dirty="0" smtClean="0"/>
              <a:t>Основные характеристики проекта бюджета Федоровского сельского поселения </a:t>
            </a:r>
            <a:r>
              <a:rPr lang="ru-RU" sz="3100" dirty="0" err="1" smtClean="0"/>
              <a:t>Неклиновского</a:t>
            </a:r>
            <a:r>
              <a:rPr lang="ru-RU" sz="3100" dirty="0" smtClean="0"/>
              <a:t> района на 2016 год</a:t>
            </a:r>
            <a:br>
              <a:rPr lang="ru-RU" sz="3100" dirty="0" smtClean="0"/>
            </a:br>
            <a:r>
              <a:rPr lang="ru-RU" sz="3100" dirty="0" smtClean="0"/>
              <a:t>					                        </a:t>
            </a:r>
            <a:br>
              <a:rPr lang="ru-RU" sz="31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					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673731"/>
          <a:ext cx="7344816" cy="446899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40360"/>
                <a:gridCol w="1368152"/>
                <a:gridCol w="1152128"/>
                <a:gridCol w="1584176"/>
              </a:tblGrid>
              <a:tr h="346391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                   Показатель</a:t>
                      </a:r>
                      <a:endParaRPr lang="ru-RU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2015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год</a:t>
                      </a:r>
                      <a:endParaRPr lang="ru-RU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201</a:t>
                      </a:r>
                      <a:r>
                        <a:rPr lang="ru-RU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6год</a:t>
                      </a:r>
                      <a:endParaRPr lang="ru-RU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Изменение</a:t>
                      </a:r>
                      <a:r>
                        <a:rPr lang="ru-RU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к предыдущему году, %</a:t>
                      </a:r>
                      <a:endParaRPr lang="ru-RU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1125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Решение Собрания депутатов от 23.12.14 № 89 (первоначально утвержденный)</a:t>
                      </a:r>
                      <a:endParaRPr lang="ru-RU" sz="1200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Проект</a:t>
                      </a:r>
                      <a:endParaRPr lang="ru-RU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2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1. Доходы, 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12959,5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20068,7</a:t>
                      </a:r>
                      <a:endParaRPr lang="ru-RU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154,9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52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7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налоговые и неналоговые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доходы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8208,5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8650,0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105,4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84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безвозмездные поступления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из областного бюджета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4751,0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11418,7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240,3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752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2. Расходы, всего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13410,8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20868,7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155,6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043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3. Дефицит (-),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(+)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-451,3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-800,0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177,3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54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4. Источники финансирования дефицита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451,3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800,0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177,3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Основные параметры бюджета Федоровского сельского поселения на 2016год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НАЛОГОВЫЕ И НЕНАЛОГОВОЫЕ ДОХОДЫ БЮДЖЕТА ФЕДОРОВСКОГО СЕЛЬСКОГО ПОСЕЛЕНИЯ</a:t>
            </a:r>
            <a:b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  <a:endParaRPr lang="ru-RU" sz="1600" b="1" i="1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Структура налоговых и неналоговых доходов бюджета Федоровского сельского поселения </a:t>
            </a:r>
            <a:r>
              <a:rPr lang="ru-RU" sz="2400" b="1" i="1" dirty="0" err="1" smtClean="0"/>
              <a:t>Неклиновского</a:t>
            </a:r>
            <a:r>
              <a:rPr lang="ru-RU" sz="2400" b="1" i="1" dirty="0" smtClean="0"/>
              <a:t> района на 2016  год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/>
              <a:t>Структура доходов бюджета Федоровского сельского поселения в 2016 году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Федоровского сельского поселения на 2016 год – 20868,7 тыс.рублей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2016 году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440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БЮДЖЕТА ФЕДОРОВСКОГО СЕЛЬСКОГО ПОСЕЛЕНИЯ НЕКЛИНОВСКОГО РАЙОНА  НА 2016 ГОД</vt:lpstr>
      <vt:lpstr>Основы формирования проекта бюджета Федоровского сельского поселения на 2016 год</vt:lpstr>
      <vt:lpstr>    Основные характеристики проекта бюджета Федоровского сельского поселения Неклиновского района на 2016 год                                                                         </vt:lpstr>
      <vt:lpstr>Основные параметры бюджета Федоровского сельского поселения на 2016год</vt:lpstr>
      <vt:lpstr>НАЛОГОВЫЕ И НЕНАЛОГОВОЫЕ ДОХОДЫ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2016  год</vt:lpstr>
      <vt:lpstr>Структура доходов бюджета Федоровского сельского поселения в 2016 году</vt:lpstr>
      <vt:lpstr>Расходы бюджета Федоровского сельского поселения на 2016 год – 20868,7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2016 году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DEPO</cp:lastModifiedBy>
  <cp:revision>99</cp:revision>
  <dcterms:created xsi:type="dcterms:W3CDTF">2014-02-20T11:03:17Z</dcterms:created>
  <dcterms:modified xsi:type="dcterms:W3CDTF">2015-12-17T11:19:55Z</dcterms:modified>
</cp:coreProperties>
</file>