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8" r:id="rId4"/>
    <p:sldId id="260" r:id="rId5"/>
    <p:sldId id="266" r:id="rId6"/>
    <p:sldId id="261" r:id="rId7"/>
    <p:sldId id="269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>
        <p:scale>
          <a:sx n="86" d="100"/>
          <a:sy n="86" d="100"/>
        </p:scale>
        <p:origin x="-65" y="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12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2014г.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7114.5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2015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8208.5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2016г.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8580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2017г.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7196.9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2018г.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7818.3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2019г.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7997.2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План 2020г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8186.1</c:v>
                </c:pt>
              </c:numCache>
            </c:numRef>
          </c:val>
        </c:ser>
        <c:shape val="cylinder"/>
        <c:axId val="69913600"/>
        <c:axId val="89461504"/>
        <c:axId val="82697728"/>
      </c:bar3DChart>
      <c:catAx>
        <c:axId val="69913600"/>
        <c:scaling>
          <c:orientation val="minMax"/>
        </c:scaling>
        <c:delete val="1"/>
        <c:axPos val="b"/>
        <c:tickLblPos val="none"/>
        <c:crossAx val="89461504"/>
        <c:crosses val="autoZero"/>
        <c:auto val="1"/>
        <c:lblAlgn val="ctr"/>
        <c:lblOffset val="100"/>
      </c:catAx>
      <c:valAx>
        <c:axId val="89461504"/>
        <c:scaling>
          <c:orientation val="minMax"/>
        </c:scaling>
        <c:axPos val="r"/>
        <c:majorGridlines/>
        <c:numFmt formatCode="General" sourceLinked="1"/>
        <c:tickLblPos val="nextTo"/>
        <c:crossAx val="69913600"/>
        <c:crosses val="autoZero"/>
        <c:crossBetween val="between"/>
      </c:valAx>
      <c:serAx>
        <c:axId val="82697728"/>
        <c:scaling>
          <c:orientation val="minMax"/>
        </c:scaling>
        <c:delete val="1"/>
        <c:axPos val="b"/>
        <c:tickLblPos val="none"/>
        <c:crossAx val="89461504"/>
        <c:crosses val="autoZero"/>
      </c:ser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68"/>
      <c:perspective val="30"/>
    </c:view3D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6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spPr>
              <a:gradFill>
                <a:gsLst>
                  <a:gs pos="0">
                    <a:schemeClr val="bg1">
                      <a:tint val="80000"/>
                      <a:satMod val="300000"/>
                    </a:schemeClr>
                  </a:gs>
                  <a:gs pos="100000">
                    <a:schemeClr val="bg1">
                      <a:shade val="30000"/>
                      <a:satMod val="200000"/>
                    </a:schemeClr>
                  </a:gs>
                </a:gsLst>
                <a:path path="circle">
                  <a:fillToRect l="50000" t="50000" r="50000" b="50000"/>
                </a:path>
              </a:gradFill>
            </c:spPr>
            <c:dLblPos val="bestFit"/>
            <c:showCatName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Доходы от использования   имущества                                                                  </c:v>
                </c:pt>
                <c:pt idx="5">
                  <c:v>Доходы от продажи  материальных и нематериальных активов  </c:v>
                </c:pt>
                <c:pt idx="6">
                  <c:v>Штрафы, санкции, возмещение  ущерба                                                                                                                                             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1079.9000000000001</c:v>
                </c:pt>
                <c:pt idx="1">
                  <c:v>2094</c:v>
                </c:pt>
                <c:pt idx="2">
                  <c:v>4436</c:v>
                </c:pt>
                <c:pt idx="3">
                  <c:v>98.1</c:v>
                </c:pt>
                <c:pt idx="4">
                  <c:v>78.2</c:v>
                </c:pt>
                <c:pt idx="5">
                  <c:v>30</c:v>
                </c:pt>
                <c:pt idx="6">
                  <c:v>2.1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96"/>
          <c:h val="0.721452185137320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13809</c:v>
                </c:pt>
              </c:strCache>
            </c:strRef>
          </c:tx>
          <c:dLbls>
            <c:dLbl>
              <c:idx val="2"/>
              <c:layout>
                <c:manualLayout>
                  <c:x val="8.4876543209876767E-2"/>
                  <c:y val="-4.6412971658120012E-3"/>
                </c:manualLayout>
              </c:layout>
              <c:showVal val="1"/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Val val="1"/>
            </c:dLbl>
            <c:dLbl>
              <c:idx val="6"/>
              <c:layout>
                <c:manualLayout>
                  <c:x val="2.9320987654320989E-2"/>
                  <c:y val="-0.1352202397565582"/>
                </c:manualLayout>
              </c:layout>
              <c:showVal val="1"/>
            </c:dLbl>
            <c:dLbl>
              <c:idx val="8"/>
              <c:layout>
                <c:manualLayout>
                  <c:x val="-4.7839506172839483E-2"/>
                  <c:y val="-0.11025909045336425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вопросы-5433.3 тыс.руб.</c:v>
                </c:pt>
                <c:pt idx="1">
                  <c:v>Национальная оборона - 189.5 тыс.руб.</c:v>
                </c:pt>
                <c:pt idx="2">
                  <c:v>Национальная безопасность и правоохранительная деятельность - 147.2тыс.руб.</c:v>
                </c:pt>
                <c:pt idx="3">
                  <c:v>Жилищно-коммунальное хозяйство - 3457.4 тыс.руб.</c:v>
                </c:pt>
                <c:pt idx="4">
                  <c:v>Образование - 20,0 тыс.руб.</c:v>
                </c:pt>
                <c:pt idx="5">
                  <c:v>Культура, кинематография - 4242.8 тыс.руб.</c:v>
                </c:pt>
                <c:pt idx="6">
                  <c:v>Социальная политика - 182.0тыс.руб.</c:v>
                </c:pt>
                <c:pt idx="7">
                  <c:v>Физическая культура и спорт - 100.0 тыс.руб.</c:v>
                </c:pt>
                <c:pt idx="8">
                  <c:v>Межбюджетные трансферты - 36.8 тыс.руб.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0.39300000000000007</c:v>
                </c:pt>
                <c:pt idx="1">
                  <c:v>1.4E-2</c:v>
                </c:pt>
                <c:pt idx="2">
                  <c:v>1.0999999999999998E-2</c:v>
                </c:pt>
                <c:pt idx="3">
                  <c:v>0.25</c:v>
                </c:pt>
                <c:pt idx="4">
                  <c:v>1.0000000000000002E-3</c:v>
                </c:pt>
                <c:pt idx="5">
                  <c:v>0.30700000000000005</c:v>
                </c:pt>
                <c:pt idx="6">
                  <c:v>1.2999999999999998E-2</c:v>
                </c:pt>
                <c:pt idx="7">
                  <c:v>7.000000000000001E-3</c:v>
                </c:pt>
                <c:pt idx="8">
                  <c:v>3.0000000000000005E-3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790123456790165"/>
          <c:y val="1.9259555955770943E-4"/>
          <c:w val="0.43055555555555558"/>
          <c:h val="0.9989703263964826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Обеспечение качественными коммунальными услугами и повышение уровня благоустройства  24,7%</a:t>
          </a:r>
          <a:endParaRPr lang="ru-RU" sz="1400" b="1" dirty="0"/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Управление муниципальными финансами 38,0%</a:t>
          </a:r>
          <a:endParaRPr lang="ru-RU" sz="1400" b="1" dirty="0"/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культуры 31,9%</a:t>
          </a:r>
          <a:endParaRPr lang="ru-RU" sz="1400" b="1" dirty="0"/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dirty="0" smtClean="0"/>
            <a:t>Обеспечение общественного порядка и противодействие преступности 0,3%</a:t>
          </a:r>
          <a:endParaRPr lang="ru-RU" sz="1400" dirty="0"/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Социальная поддержка лиц 1,4%</a:t>
          </a:r>
          <a:endParaRPr lang="ru-RU" sz="1400" b="1" dirty="0"/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200" b="1" dirty="0" smtClean="0"/>
            <a:t>Оформление права собственности на муниципальное имущество и бесхозяйные объекты муниципального имущества 0,5%</a:t>
          </a:r>
          <a:endParaRPr lang="ru-RU" sz="1200" b="1" dirty="0"/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физической культуры и спорта 0,8%</a:t>
          </a:r>
          <a:endParaRPr lang="ru-RU" sz="1400" b="1" dirty="0"/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муниципальной службы 0,2%</a:t>
          </a:r>
          <a:endParaRPr lang="ru-RU" sz="1400" b="1" dirty="0"/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dirty="0" smtClean="0"/>
            <a:t>Защита населения и территории от чрезвычайных ситуаций, обеспечение пожарной безопасности 0,9%</a:t>
          </a:r>
          <a:endParaRPr lang="ru-RU" sz="1400" dirty="0"/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48008C5B-B754-4BFF-A8B7-7A7D37933677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dirty="0" smtClean="0"/>
            <a:t>Формирование современной городской среды -1,3%</a:t>
          </a:r>
          <a:endParaRPr lang="ru-RU" sz="1400" dirty="0"/>
        </a:p>
      </dgm:t>
    </dgm:pt>
    <dgm:pt modelId="{5B82BE7E-C884-4261-82D2-FDC8E75E8033}" type="parTrans" cxnId="{7D7A9C30-5C31-4920-8522-5D283BAF3932}">
      <dgm:prSet/>
      <dgm:spPr/>
      <dgm:t>
        <a:bodyPr/>
        <a:lstStyle/>
        <a:p>
          <a:endParaRPr lang="ru-RU"/>
        </a:p>
      </dgm:t>
    </dgm:pt>
    <dgm:pt modelId="{F58769CD-647A-4B10-AA86-5F8949894BB4}" type="sibTrans" cxnId="{7D7A9C30-5C31-4920-8522-5D283BAF3932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819D76-FF95-43AF-B0BC-62D4A8436FA2}" type="pres">
      <dgm:prSet presAssocID="{AEFAE76C-2F7F-45C1-ABD2-F3E948D96534}" presName="node" presStyleLbl="node1" presStyleIdx="0" presStyleCnt="10" custScaleX="87953" custScaleY="118918" custLinFactNeighborX="-2633" custLinFactNeighborY="-5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0" custScaleX="86727" custScaleY="114865" custLinFactNeighborX="4069" custLinFactNeighborY="-7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0" custScaleX="74849" custScaleY="116833" custLinFactNeighborX="1734" custLinFactNeighborY="-9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10" custScaleY="121641" custLinFactNeighborX="-6649" custLinFactNeighborY="-12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33104-1118-49AB-BC71-F9A95E70B957}" type="pres">
      <dgm:prSet presAssocID="{495A0B80-332A-4BA5-A497-1F937BBA1055}" presName="sibTrans" presStyleCnt="0"/>
      <dgm:spPr/>
    </dgm:pt>
    <dgm:pt modelId="{68A964B9-CCAC-47D6-9967-71E4BFC426BF}" type="pres">
      <dgm:prSet presAssocID="{48008C5B-B754-4BFF-A8B7-7A7D3793367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52723B21-CDCB-42E9-82D9-F46A8A52B1F4}" type="presOf" srcId="{48008C5B-B754-4BFF-A8B7-7A7D37933677}" destId="{68A964B9-CCAC-47D6-9967-71E4BFC426BF}" srcOrd="0" destOrd="0" presId="urn:microsoft.com/office/officeart/2005/8/layout/default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7D7A9C30-5C31-4920-8522-5D283BAF3932}" srcId="{CD886DFB-6E1E-4984-A360-76988BBFC6F3}" destId="{48008C5B-B754-4BFF-A8B7-7A7D37933677}" srcOrd="9" destOrd="0" parTransId="{5B82BE7E-C884-4261-82D2-FDC8E75E8033}" sibTransId="{F58769CD-647A-4B10-AA86-5F8949894BB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  <dgm:cxn modelId="{DCC0E61A-5F36-471E-84F8-E5D96D97BE02}" type="presParOf" srcId="{54F473C4-1B99-43B8-A9F2-272FC12CE231}" destId="{62A33104-1118-49AB-BC71-F9A95E70B957}" srcOrd="17" destOrd="0" presId="urn:microsoft.com/office/officeart/2005/8/layout/default"/>
    <dgm:cxn modelId="{984C2E8F-64E8-4A0C-98C0-84C1CE31266E}" type="presParOf" srcId="{54F473C4-1B99-43B8-A9F2-272FC12CE231}" destId="{68A964B9-CCAC-47D6-9967-71E4BFC426B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37043"/>
          <a:ext cx="1904970" cy="1545383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Обеспечение качественными коммунальными услугами и повышение уровня благоустройства  24,7%</a:t>
          </a:r>
          <a:endParaRPr lang="ru-RU" sz="1400" b="1" kern="1200" dirty="0"/>
        </a:p>
      </dsp:txBody>
      <dsp:txXfrm>
        <a:off x="0" y="37043"/>
        <a:ext cx="1904970" cy="1545383"/>
      </dsp:txXfrm>
    </dsp:sp>
    <dsp:sp modelId="{A2737CE1-B4A6-4505-9B6A-820A076BDEDF}">
      <dsp:nvSpPr>
        <dsp:cNvPr id="0" name=""/>
        <dsp:cNvSpPr/>
      </dsp:nvSpPr>
      <dsp:spPr>
        <a:xfrm>
          <a:off x="2214388" y="37049"/>
          <a:ext cx="1878416" cy="1492713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Управление муниципальными финансами 38,0%</a:t>
          </a:r>
          <a:endParaRPr lang="ru-RU" sz="1400" b="1" kern="1200" dirty="0"/>
        </a:p>
      </dsp:txBody>
      <dsp:txXfrm>
        <a:off x="2214388" y="37049"/>
        <a:ext cx="1878416" cy="1492713"/>
      </dsp:txXfrm>
    </dsp:sp>
    <dsp:sp modelId="{93F49E74-890F-476D-86AD-E56B1DCA784F}">
      <dsp:nvSpPr>
        <dsp:cNvPr id="0" name=""/>
        <dsp:cNvSpPr/>
      </dsp:nvSpPr>
      <dsp:spPr>
        <a:xfrm>
          <a:off x="4258821" y="0"/>
          <a:ext cx="1621151" cy="1518288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культуры 31,9%</a:t>
          </a:r>
          <a:endParaRPr lang="ru-RU" sz="1400" b="1" kern="1200" dirty="0"/>
        </a:p>
      </dsp:txBody>
      <dsp:txXfrm>
        <a:off x="4258821" y="0"/>
        <a:ext cx="1621151" cy="1518288"/>
      </dsp:txXfrm>
    </dsp:sp>
    <dsp:sp modelId="{9E9D8959-5CEE-466A-8073-81C716170134}">
      <dsp:nvSpPr>
        <dsp:cNvPr id="0" name=""/>
        <dsp:cNvSpPr/>
      </dsp:nvSpPr>
      <dsp:spPr>
        <a:xfrm>
          <a:off x="5914995" y="0"/>
          <a:ext cx="2165895" cy="1580770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Социальная поддержка лиц 1,4%</a:t>
          </a:r>
          <a:endParaRPr lang="ru-RU" sz="1400" b="1" kern="1200" dirty="0"/>
        </a:p>
      </dsp:txBody>
      <dsp:txXfrm>
        <a:off x="5914995" y="0"/>
        <a:ext cx="2165895" cy="1580770"/>
      </dsp:txXfrm>
    </dsp:sp>
    <dsp:sp modelId="{F9D0EB2D-A0E3-4B33-970B-5A66CAA6BCCE}">
      <dsp:nvSpPr>
        <dsp:cNvPr id="0" name=""/>
        <dsp:cNvSpPr/>
      </dsp:nvSpPr>
      <dsp:spPr>
        <a:xfrm>
          <a:off x="649366" y="1883545"/>
          <a:ext cx="2165895" cy="1299537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Оформление права собственности на муниципальное имущество и бесхозяйные объекты муниципального имущества 0,5%</a:t>
          </a:r>
          <a:endParaRPr lang="ru-RU" sz="1200" b="1" kern="1200" dirty="0"/>
        </a:p>
      </dsp:txBody>
      <dsp:txXfrm>
        <a:off x="649366" y="1883545"/>
        <a:ext cx="2165895" cy="1299537"/>
      </dsp:txXfrm>
    </dsp:sp>
    <dsp:sp modelId="{925B002A-1B2E-47AA-B3B8-8F55826DB6F5}">
      <dsp:nvSpPr>
        <dsp:cNvPr id="0" name=""/>
        <dsp:cNvSpPr/>
      </dsp:nvSpPr>
      <dsp:spPr>
        <a:xfrm>
          <a:off x="3031852" y="1883545"/>
          <a:ext cx="2165895" cy="1299537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физической культуры и спорта 0,8%</a:t>
          </a:r>
          <a:endParaRPr lang="ru-RU" sz="1400" b="1" kern="1200" dirty="0"/>
        </a:p>
      </dsp:txBody>
      <dsp:txXfrm>
        <a:off x="3031852" y="1883545"/>
        <a:ext cx="2165895" cy="1299537"/>
      </dsp:txXfrm>
    </dsp:sp>
    <dsp:sp modelId="{0D53A4B0-76EC-4FF6-9751-4FB0941B3F10}">
      <dsp:nvSpPr>
        <dsp:cNvPr id="0" name=""/>
        <dsp:cNvSpPr/>
      </dsp:nvSpPr>
      <dsp:spPr>
        <a:xfrm>
          <a:off x="5414337" y="1883545"/>
          <a:ext cx="2165895" cy="1299537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муниципальной службы 0,2%</a:t>
          </a:r>
          <a:endParaRPr lang="ru-RU" sz="1400" b="1" kern="1200" dirty="0"/>
        </a:p>
      </dsp:txBody>
      <dsp:txXfrm>
        <a:off x="5414337" y="1883545"/>
        <a:ext cx="2165895" cy="1299537"/>
      </dsp:txXfrm>
    </dsp:sp>
    <dsp:sp modelId="{FD05BF3B-C0F9-41D9-8A09-7FE5E796C1DE}">
      <dsp:nvSpPr>
        <dsp:cNvPr id="0" name=""/>
        <dsp:cNvSpPr/>
      </dsp:nvSpPr>
      <dsp:spPr>
        <a:xfrm>
          <a:off x="649366" y="3399672"/>
          <a:ext cx="2165895" cy="1299537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Защита населения и территории от чрезвычайных ситуаций, обеспечение пожарной безопасности 0,9%</a:t>
          </a:r>
          <a:endParaRPr lang="ru-RU" sz="1400" kern="1200" dirty="0"/>
        </a:p>
      </dsp:txBody>
      <dsp:txXfrm>
        <a:off x="649366" y="3399672"/>
        <a:ext cx="2165895" cy="1299537"/>
      </dsp:txXfrm>
    </dsp:sp>
    <dsp:sp modelId="{9B681B62-F505-49BD-9ADA-37170400D53A}">
      <dsp:nvSpPr>
        <dsp:cNvPr id="0" name=""/>
        <dsp:cNvSpPr/>
      </dsp:nvSpPr>
      <dsp:spPr>
        <a:xfrm>
          <a:off x="3031852" y="3399672"/>
          <a:ext cx="2165895" cy="1299537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общественного порядка и противодействие преступности 0,3%</a:t>
          </a:r>
          <a:endParaRPr lang="ru-RU" sz="1400" kern="1200" dirty="0"/>
        </a:p>
      </dsp:txBody>
      <dsp:txXfrm>
        <a:off x="3031852" y="3399672"/>
        <a:ext cx="2165895" cy="1299537"/>
      </dsp:txXfrm>
    </dsp:sp>
    <dsp:sp modelId="{68A964B9-CCAC-47D6-9967-71E4BFC426BF}">
      <dsp:nvSpPr>
        <dsp:cNvPr id="0" name=""/>
        <dsp:cNvSpPr/>
      </dsp:nvSpPr>
      <dsp:spPr>
        <a:xfrm>
          <a:off x="5414337" y="3399672"/>
          <a:ext cx="2165895" cy="1299537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Формирование современной городской среды -1,3%</a:t>
          </a:r>
          <a:endParaRPr lang="ru-RU" sz="1400" kern="1200" dirty="0"/>
        </a:p>
      </dsp:txBody>
      <dsp:txXfrm>
        <a:off x="5414337" y="3399672"/>
        <a:ext cx="2165895" cy="1299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БЮДЖЕТ ФЕДОРОВСКОГО 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СЕЛЬСКОГО ПОСЕЛЕНИЯ НЕКЛИНОВСКОГО 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РАЙОНА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201</a:t>
            </a:r>
            <a:r>
              <a:rPr lang="en-US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8-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ГОДЫ</a:t>
            </a:r>
            <a:endParaRPr lang="ru-RU" sz="4000" b="1" i="1" dirty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СОГЛАШЕНИЯ О ПРЕДОСТАВЛЕНИИ ДОТАЦИИ НА ВЫРАВНИВАНИЕ БЮДЖЕТНОЙ ОБЕСПЕЧЕННОСТИ В 2018 ГОДУ ОБ ОБЕСПЕЧЕНИИ РЯДА МЕРОПРИЯТИЙ: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en-US" b="1" dirty="0" smtClean="0"/>
              <a:t>- </a:t>
            </a:r>
            <a:r>
              <a:rPr lang="ru-RU" b="1" dirty="0" smtClean="0"/>
              <a:t>рост налоговых и неналоговых доходов, показателей социально-экономического развития, в том числе инвестиций;</a:t>
            </a:r>
          </a:p>
          <a:p>
            <a:pPr>
              <a:buNone/>
            </a:pPr>
            <a:r>
              <a:rPr lang="en-US" b="1" dirty="0" smtClean="0"/>
              <a:t>- </a:t>
            </a:r>
            <a:r>
              <a:rPr lang="ru-RU" b="1" dirty="0" smtClean="0"/>
              <a:t>реализация программы оптимизации расходов,</a:t>
            </a:r>
          </a:p>
          <a:p>
            <a:pPr>
              <a:buNone/>
            </a:pPr>
            <a:r>
              <a:rPr lang="ru-RU" i="1" dirty="0" smtClean="0"/>
              <a:t>в состав которой включены основные направления: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повышение эффективности бюджетной сети и мер социальной поддержки;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совершенствование системы закупок для муниципальных нужд;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совершенствование межбюджетных отношений;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усиление действенности системы внутреннего финансового контроля и аудита;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взвешенная долговая политика.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Особенности составления проекта решения Собрания депутатов Федоровского сельского поселения на 2018 год и на плановый период 2019 и 2020 годов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В составе основных характеристик бюджета не предусматриваются условно-утверждаемые расходы</a:t>
            </a:r>
          </a:p>
          <a:p>
            <a:r>
              <a:rPr lang="ru-RU" b="1" dirty="0" smtClean="0"/>
              <a:t>Параметры планового периода в ведомственной структуре расходов сформированы в виде абсолютных величин (без увеличения или уменьшения ранее утверждённых параметров трёхлетнего бюджета)</a:t>
            </a:r>
          </a:p>
          <a:p>
            <a:r>
              <a:rPr lang="ru-RU" b="1" dirty="0" smtClean="0"/>
              <a:t>Формирование приложений к проекту решений не раздельно в</a:t>
            </a:r>
          </a:p>
          <a:p>
            <a:pPr>
              <a:buNone/>
            </a:pPr>
            <a:r>
              <a:rPr lang="ru-RU" b="1" dirty="0" smtClean="0"/>
              <a:t>      отношении очередного финансового года и расходов планового</a:t>
            </a:r>
          </a:p>
          <a:p>
            <a:pPr>
              <a:buNone/>
            </a:pPr>
            <a:r>
              <a:rPr lang="ru-RU" b="1" dirty="0" smtClean="0"/>
              <a:t>      периода, а в качестве единого приложения на три года</a:t>
            </a:r>
            <a:endParaRPr lang="ru-RU" dirty="0" smtClean="0"/>
          </a:p>
          <a:p>
            <a:r>
              <a:rPr lang="ru-RU" b="1" dirty="0" smtClean="0"/>
              <a:t>Приостановлена норма о необходимости принятия решений собрания депутатов о внесении изменений в решения о налогах и сборах до внесения проекта бюджета в представительный орган</a:t>
            </a:r>
          </a:p>
          <a:p>
            <a:r>
              <a:rPr lang="ru-RU" b="1" dirty="0" smtClean="0"/>
              <a:t>Реестр расходных обязательств – в электронном виде</a:t>
            </a:r>
          </a:p>
          <a:p>
            <a:pPr>
              <a:buNone/>
            </a:pPr>
            <a:r>
              <a:rPr lang="ru-RU" b="1" dirty="0" smtClean="0"/>
              <a:t>     (размещается на сайте Федоровского сельского поселения)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Основные параметры бюджета Федоровского сельского поселения на 2018-2020годы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820808"/>
                <a:gridCol w="147103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Первоначально принятый бюджет на 2017 год от 26.12.16 № 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2018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2019год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Плановые бюджетные назначения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2020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10219,6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3479</a:t>
                      </a:r>
                      <a:r>
                        <a:rPr lang="ru-RU" dirty="0" smtClean="0"/>
                        <a:t>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11499,4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11761,3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11219,6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13809,0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11499,4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11761,3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Дефицит, </a:t>
                      </a:r>
                      <a:r>
                        <a:rPr lang="ru-RU" dirty="0" err="1" smtClean="0"/>
                        <a:t>Профицит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-329,8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НАЛОГОВЫЕ И НЕНАЛОГОВОЫЕ ДОХОДЫ БЮДЖЕТА ФЕДОРОВСКОГО СЕЛЬСКОГО ПОСЕЛЕНИЯ</a:t>
            </a:r>
            <a:b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  <a:endParaRPr lang="ru-RU" sz="1600" b="1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Структура налоговых и неналоговых доходов бюджета Федоровского сельского поселения </a:t>
            </a:r>
            <a:r>
              <a:rPr lang="ru-RU" sz="2400" b="1" i="1" dirty="0" err="1" smtClean="0"/>
              <a:t>Неклиновского</a:t>
            </a:r>
            <a:r>
              <a:rPr lang="ru-RU" sz="2400" b="1" i="1" dirty="0" smtClean="0"/>
              <a:t> района на 2018  год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Безвозмездные поступления из областного бюджета </a:t>
            </a:r>
            <a:r>
              <a:rPr lang="ru-RU" sz="2800" b="1" dirty="0" smtClean="0">
                <a:solidFill>
                  <a:srgbClr val="FF0000"/>
                </a:solidFill>
              </a:rPr>
              <a:t>(тыс.рублей)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944216"/>
                <a:gridCol w="1944216"/>
                <a:gridCol w="19545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 год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 год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 год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Межбюджетные трансферты, всего: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5660,9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3502,2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3575,2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 бюджетам бюджетной системы Российской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4362,6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1887,0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1698,3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 бюджетам бюджетной системы Российской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1423,4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1678,2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/>
              <a:t>Расходы бюджета Федоровского сельского поселения на 2018 год – 13809,0 тыс.рублей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404664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2018 году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1190</TotalTime>
  <Words>453</Words>
  <Application>Microsoft Office PowerPoint</Application>
  <PresentationFormat>Экран (4:3)</PresentationFormat>
  <Paragraphs>86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БЮДЖЕТ ФЕДОРОВСКОГО СЕЛЬСКОГО ПОСЕЛЕНИЯ НЕКЛИНОВСКОГО РАЙОНА  НА 2018-2020 ГОДЫ</vt:lpstr>
      <vt:lpstr>ТРЕБОВАНИЯ СОГЛАШЕНИЯ О ПРЕДОСТАВЛЕНИИ ДОТАЦИИ НА ВЫРАВНИВАНИЕ БЮДЖЕТНОЙ ОБЕСПЕЧЕННОСТИ В 2018 ГОДУ ОБ ОБЕСПЕЧЕНИИ РЯДА МЕРОПРИЯТИЙ:</vt:lpstr>
      <vt:lpstr>Особенности составления проекта решения Собрания депутатов Федоровского сельского поселения на 2018 год и на плановый период 2019 и 2020 годов</vt:lpstr>
      <vt:lpstr>Основные параметры бюджета Федоровского сельского поселения на 2018-2020годы</vt:lpstr>
      <vt:lpstr>НАЛОГОВЫЕ И НЕНАЛОГОВОЫЕ ДОХОДЫ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2018  год</vt:lpstr>
      <vt:lpstr>Безвозмездные поступления из областного бюджета (тыс.рублей)</vt:lpstr>
      <vt:lpstr>Расходы бюджета Федоровского сельского поселения на 2018 год – 13809,0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2018 году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138</cp:revision>
  <dcterms:created xsi:type="dcterms:W3CDTF">2014-02-20T11:03:17Z</dcterms:created>
  <dcterms:modified xsi:type="dcterms:W3CDTF">2018-01-16T10:28:42Z</dcterms:modified>
</cp:coreProperties>
</file>